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57" r:id="rId3"/>
    <p:sldId id="316" r:id="rId4"/>
    <p:sldId id="315" r:id="rId5"/>
    <p:sldId id="258" r:id="rId6"/>
    <p:sldId id="326" r:id="rId7"/>
    <p:sldId id="317" r:id="rId8"/>
    <p:sldId id="277" r:id="rId9"/>
    <p:sldId id="259" r:id="rId10"/>
    <p:sldId id="314" r:id="rId11"/>
    <p:sldId id="320" r:id="rId12"/>
    <p:sldId id="281" r:id="rId13"/>
    <p:sldId id="278" r:id="rId14"/>
    <p:sldId id="279" r:id="rId15"/>
    <p:sldId id="308" r:id="rId16"/>
    <p:sldId id="261" r:id="rId17"/>
    <p:sldId id="262" r:id="rId18"/>
    <p:sldId id="260" r:id="rId19"/>
    <p:sldId id="321" r:id="rId20"/>
    <p:sldId id="324" r:id="rId21"/>
    <p:sldId id="322" r:id="rId22"/>
    <p:sldId id="306" r:id="rId23"/>
    <p:sldId id="307" r:id="rId24"/>
    <p:sldId id="302" r:id="rId25"/>
    <p:sldId id="303" r:id="rId26"/>
    <p:sldId id="325" r:id="rId27"/>
    <p:sldId id="309" r:id="rId28"/>
    <p:sldId id="286" r:id="rId29"/>
    <p:sldId id="287" r:id="rId30"/>
    <p:sldId id="288" r:id="rId31"/>
    <p:sldId id="289" r:id="rId32"/>
    <p:sldId id="310" r:id="rId33"/>
    <p:sldId id="329" r:id="rId34"/>
    <p:sldId id="280" r:id="rId35"/>
    <p:sldId id="272" r:id="rId36"/>
    <p:sldId id="330" r:id="rId37"/>
    <p:sldId id="273" r:id="rId38"/>
    <p:sldId id="274" r:id="rId39"/>
    <p:sldId id="275" r:id="rId40"/>
    <p:sldId id="311" r:id="rId41"/>
    <p:sldId id="313" r:id="rId42"/>
    <p:sldId id="331" r:id="rId43"/>
    <p:sldId id="31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EC118B-0D2F-4DD9-85A7-7E311D955537}" v="1" dt="2022-12-20T14:13:08.7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69" autoAdjust="0"/>
    <p:restoredTop sz="94660"/>
  </p:normalViewPr>
  <p:slideViewPr>
    <p:cSldViewPr snapToGrid="0">
      <p:cViewPr varScale="1">
        <p:scale>
          <a:sx n="111" d="100"/>
          <a:sy n="111" d="100"/>
        </p:scale>
        <p:origin x="5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Sig-background</a:t>
            </a:r>
            <a:r>
              <a:rPr lang="en-US" baseline="0"/>
              <a:t> vs time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6488626421697292E-2"/>
                  <c:y val="0.3440128317293671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Sheet1!$A$2:$A$9</c:f>
              <c:numCache>
                <c:formatCode>General</c:formatCode>
                <c:ptCount val="8"/>
                <c:pt idx="0">
                  <c:v>2</c:v>
                </c:pt>
                <c:pt idx="1">
                  <c:v>7</c:v>
                </c:pt>
                <c:pt idx="2">
                  <c:v>12</c:v>
                </c:pt>
                <c:pt idx="3">
                  <c:v>17</c:v>
                </c:pt>
                <c:pt idx="4">
                  <c:v>22</c:v>
                </c:pt>
                <c:pt idx="5">
                  <c:v>27</c:v>
                </c:pt>
                <c:pt idx="6">
                  <c:v>32</c:v>
                </c:pt>
                <c:pt idx="7">
                  <c:v>37</c:v>
                </c:pt>
              </c:numCache>
            </c:numRef>
          </c:xVal>
          <c:yVal>
            <c:numRef>
              <c:f>Sheet1!$D$2:$D$9</c:f>
              <c:numCache>
                <c:formatCode>General</c:formatCode>
                <c:ptCount val="8"/>
                <c:pt idx="0">
                  <c:v>547</c:v>
                </c:pt>
                <c:pt idx="1">
                  <c:v>975</c:v>
                </c:pt>
                <c:pt idx="2">
                  <c:v>1235</c:v>
                </c:pt>
                <c:pt idx="3">
                  <c:v>1477</c:v>
                </c:pt>
                <c:pt idx="4">
                  <c:v>1693</c:v>
                </c:pt>
                <c:pt idx="5">
                  <c:v>1894</c:v>
                </c:pt>
                <c:pt idx="6">
                  <c:v>2191</c:v>
                </c:pt>
                <c:pt idx="7">
                  <c:v>2302</c:v>
                </c:pt>
              </c:numCache>
            </c:numRef>
          </c:yVal>
          <c:smooth val="0"/>
          <c:extLst>
            <c:ext xmlns:c16="http://schemas.microsoft.com/office/drawing/2014/chart" uri="{C3380CC4-5D6E-409C-BE32-E72D297353CC}">
              <c16:uniqueId val="{00000001-2312-4E02-B6BF-05D0A0893B48}"/>
            </c:ext>
          </c:extLst>
        </c:ser>
        <c:dLbls>
          <c:showLegendKey val="0"/>
          <c:showVal val="0"/>
          <c:showCatName val="0"/>
          <c:showSerName val="0"/>
          <c:showPercent val="0"/>
          <c:showBubbleSize val="0"/>
        </c:dLbls>
        <c:axId val="1448955600"/>
        <c:axId val="1448956432"/>
      </c:scatterChart>
      <c:valAx>
        <c:axId val="14489556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r>
                  <a:rPr lang="en-US" baseline="0"/>
                  <a:t> (min)</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956432"/>
        <c:crosses val="autoZero"/>
        <c:crossBetween val="midCat"/>
      </c:valAx>
      <c:valAx>
        <c:axId val="1448956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Intensity (AU)</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9556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F1971D-AA4F-4FC6-88FC-714429F46A57}" type="datetimeFigureOut">
              <a:rPr lang="en-US" smtClean="0"/>
              <a:t>1/10/2023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FAEC78-1761-46EF-954D-E130375C8085}" type="slidenum">
              <a:rPr lang="en-US" smtClean="0"/>
              <a:t>‹#›</a:t>
            </a:fld>
            <a:endParaRPr lang="en-US"/>
          </a:p>
        </p:txBody>
      </p:sp>
    </p:spTree>
    <p:extLst>
      <p:ext uri="{BB962C8B-B14F-4D97-AF65-F5344CB8AC3E}">
        <p14:creationId xmlns:p14="http://schemas.microsoft.com/office/powerpoint/2010/main" val="41427919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FF940-2A37-4B17-9C25-60D7DE8CF8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328289-94C9-4E74-99D0-B27565B96E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DD25BA1-B749-4262-AD4D-FE093E7FABE3}"/>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5" name="Footer Placeholder 4">
            <a:extLst>
              <a:ext uri="{FF2B5EF4-FFF2-40B4-BE49-F238E27FC236}">
                <a16:creationId xmlns:a16="http://schemas.microsoft.com/office/drawing/2014/main" id="{88B5C12E-49CD-4AE1-B0B9-930C83166F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98D9F8B-6487-486A-9E08-0E630D8B3E32}"/>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3733856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5A564-4BEA-4FD7-A9E9-1107BE02C1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FCC8D4-BB81-4825-B9E4-B177F9B7CB9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79520-0CC6-419B-9A52-EB03BF70F615}"/>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5" name="Footer Placeholder 4">
            <a:extLst>
              <a:ext uri="{FF2B5EF4-FFF2-40B4-BE49-F238E27FC236}">
                <a16:creationId xmlns:a16="http://schemas.microsoft.com/office/drawing/2014/main" id="{CF151E87-EB8A-461E-81CC-B11F42EB1F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56DC3F-5BC8-4E0F-B620-17BF835574A1}"/>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1587414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B312B-C328-4C64-A14D-3CA6108880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879B0A-F99D-4DEF-8109-F3ACB7BBF8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7AC0-33DE-4EB4-88B8-3E2C722C2887}"/>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5" name="Footer Placeholder 4">
            <a:extLst>
              <a:ext uri="{FF2B5EF4-FFF2-40B4-BE49-F238E27FC236}">
                <a16:creationId xmlns:a16="http://schemas.microsoft.com/office/drawing/2014/main" id="{226150A7-C031-4AA6-A10F-5D8A75490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DB2879-F05F-4B1F-B194-761C475B1F5E}"/>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1197915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17E4-75FD-4689-B9FB-64D3E1975D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B19FA13-A013-40A9-A217-889635BDAD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63A95-2A8F-46BA-95AB-2A40E60CF949}"/>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5" name="Footer Placeholder 4">
            <a:extLst>
              <a:ext uri="{FF2B5EF4-FFF2-40B4-BE49-F238E27FC236}">
                <a16:creationId xmlns:a16="http://schemas.microsoft.com/office/drawing/2014/main" id="{AD2FCF52-636F-4A3C-87B3-11F8E942AC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6D736A-B6B3-4718-8C01-5CD342A066A7}"/>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42712915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C05F4-8E8E-4CDB-994B-B7A9713832A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FCBCAB4-10F9-4E8E-8925-B5D5D944E8D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352072-9B30-4AD5-9669-5CFEB31737E6}"/>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5" name="Footer Placeholder 4">
            <a:extLst>
              <a:ext uri="{FF2B5EF4-FFF2-40B4-BE49-F238E27FC236}">
                <a16:creationId xmlns:a16="http://schemas.microsoft.com/office/drawing/2014/main" id="{EDAEBB28-DEC0-4595-AFC2-5BCA868B51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C8FE60-9986-4F30-A834-3B501C009EBC}"/>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18188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84E60-5BB1-49D2-9E92-D8B2F34A44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48FD7A-270E-4DB6-906D-36A4070F06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65A865-B44A-48DF-82C1-2E26184EC40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410C2C3-4961-425D-B0C8-3B8BB340B2EA}"/>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6" name="Footer Placeholder 5">
            <a:extLst>
              <a:ext uri="{FF2B5EF4-FFF2-40B4-BE49-F238E27FC236}">
                <a16:creationId xmlns:a16="http://schemas.microsoft.com/office/drawing/2014/main" id="{0CC1CA3B-D55D-46CD-B0DA-797655BC231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359B79-DCDC-496D-BAEF-B5DCB1F587A9}"/>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323691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F36AD-32C0-4DFF-A3E6-18335651FAD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5A7220-521D-4DB2-BE85-8118E39D93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AD908DB-36A6-4162-9E04-34EB46B8CF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71C98AC-B166-4DCA-A60E-A4EAC9ADF8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7617F15-841C-4741-8193-93FFDAD99A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1645C5-55EF-41D3-B29C-BC26EBAD8191}"/>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8" name="Footer Placeholder 7">
            <a:extLst>
              <a:ext uri="{FF2B5EF4-FFF2-40B4-BE49-F238E27FC236}">
                <a16:creationId xmlns:a16="http://schemas.microsoft.com/office/drawing/2014/main" id="{3D26A296-2E6E-4800-8DB0-20BB739A86F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41F67C1-5AEB-492C-903A-2779F2760E41}"/>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1684699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C3B7C-F7AA-44D5-B3E1-60BE518E849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F4BC5E-4C39-41E4-A6B6-EA7C118208EF}"/>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4" name="Footer Placeholder 3">
            <a:extLst>
              <a:ext uri="{FF2B5EF4-FFF2-40B4-BE49-F238E27FC236}">
                <a16:creationId xmlns:a16="http://schemas.microsoft.com/office/drawing/2014/main" id="{BF5EA671-5E7E-4A01-A3F2-4AD1234297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DAAA22-1E14-46C5-BC3E-0DC287B369E9}"/>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85477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EC7DFB-6890-4448-977C-7F8BC344B9B3}"/>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3" name="Footer Placeholder 2">
            <a:extLst>
              <a:ext uri="{FF2B5EF4-FFF2-40B4-BE49-F238E27FC236}">
                <a16:creationId xmlns:a16="http://schemas.microsoft.com/office/drawing/2014/main" id="{E8ABBEBC-20A1-49D3-A02B-F873ECF871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FD4369-4471-476A-8CEF-6756C7B3A313}"/>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3354397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D377A-1469-4539-9348-882D23B36B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65D203-506A-4D21-85C1-EFA05269C45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2E38BC-8993-4BF5-AC31-78875F0C7BB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B84B55-6C79-4E63-B138-8E933066FFD1}"/>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6" name="Footer Placeholder 5">
            <a:extLst>
              <a:ext uri="{FF2B5EF4-FFF2-40B4-BE49-F238E27FC236}">
                <a16:creationId xmlns:a16="http://schemas.microsoft.com/office/drawing/2014/main" id="{B7B38068-DD7D-4FDB-84FE-A4FF30C095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FBE0E9-B1FF-42A8-92DD-5420D86575BE}"/>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25553375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3DD50-0720-4861-A31C-251F74A8A0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4235C98-3CB4-4090-9EC5-04E3BB9829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F115DC0-C138-4584-9FBB-A7C7B31881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89E5B04-3418-4C6E-BA78-49F690305233}"/>
              </a:ext>
            </a:extLst>
          </p:cNvPr>
          <p:cNvSpPr>
            <a:spLocks noGrp="1"/>
          </p:cNvSpPr>
          <p:nvPr>
            <p:ph type="dt" sz="half" idx="10"/>
          </p:nvPr>
        </p:nvSpPr>
        <p:spPr/>
        <p:txBody>
          <a:bodyPr/>
          <a:lstStyle/>
          <a:p>
            <a:fld id="{526EF550-2DCE-40B0-B57E-52A92D349DEB}" type="datetimeFigureOut">
              <a:rPr lang="en-US" smtClean="0"/>
              <a:t>1/10/2023</a:t>
            </a:fld>
            <a:endParaRPr lang="en-US"/>
          </a:p>
        </p:txBody>
      </p:sp>
      <p:sp>
        <p:nvSpPr>
          <p:cNvPr id="6" name="Footer Placeholder 5">
            <a:extLst>
              <a:ext uri="{FF2B5EF4-FFF2-40B4-BE49-F238E27FC236}">
                <a16:creationId xmlns:a16="http://schemas.microsoft.com/office/drawing/2014/main" id="{1BB1AE46-5D99-4AB9-B9A1-4C93E8D778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40655F-4609-4C57-88DC-A91052242FDF}"/>
              </a:ext>
            </a:extLst>
          </p:cNvPr>
          <p:cNvSpPr>
            <a:spLocks noGrp="1"/>
          </p:cNvSpPr>
          <p:nvPr>
            <p:ph type="sldNum" sz="quarter" idx="12"/>
          </p:nvPr>
        </p:nvSpPr>
        <p:spPr/>
        <p:txBody>
          <a:bodyPr/>
          <a:lstStyle/>
          <a:p>
            <a:fld id="{F0F25E24-CC12-445C-9B6B-E9421C2E2654}" type="slidenum">
              <a:rPr lang="en-US" smtClean="0"/>
              <a:t>‹#›</a:t>
            </a:fld>
            <a:endParaRPr lang="en-US"/>
          </a:p>
        </p:txBody>
      </p:sp>
    </p:spTree>
    <p:extLst>
      <p:ext uri="{BB962C8B-B14F-4D97-AF65-F5344CB8AC3E}">
        <p14:creationId xmlns:p14="http://schemas.microsoft.com/office/powerpoint/2010/main" val="3848529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EF4BF9-176B-4D75-A418-6EA7D3CA9D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6045253-97BB-48A2-9F9D-E5BFB53E9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ADDCDD-8DCC-4337-9119-E286BBA62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6EF550-2DCE-40B0-B57E-52A92D349DEB}" type="datetimeFigureOut">
              <a:rPr lang="en-US" smtClean="0"/>
              <a:t>1/10/2023</a:t>
            </a:fld>
            <a:endParaRPr lang="en-US"/>
          </a:p>
        </p:txBody>
      </p:sp>
      <p:sp>
        <p:nvSpPr>
          <p:cNvPr id="5" name="Footer Placeholder 4">
            <a:extLst>
              <a:ext uri="{FF2B5EF4-FFF2-40B4-BE49-F238E27FC236}">
                <a16:creationId xmlns:a16="http://schemas.microsoft.com/office/drawing/2014/main" id="{4A561319-CD0F-485E-9F8E-4B44818FA1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B75EFD1-CEA6-402C-8CA4-4435F9FB429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25E24-CC12-445C-9B6B-E9421C2E2654}" type="slidenum">
              <a:rPr lang="en-US" smtClean="0"/>
              <a:t>‹#›</a:t>
            </a:fld>
            <a:endParaRPr lang="en-US"/>
          </a:p>
        </p:txBody>
      </p:sp>
    </p:spTree>
    <p:extLst>
      <p:ext uri="{BB962C8B-B14F-4D97-AF65-F5344CB8AC3E}">
        <p14:creationId xmlns:p14="http://schemas.microsoft.com/office/powerpoint/2010/main" val="3682211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oleObject" Target="../embeddings/oleObject16.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17.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18.bin"/><Relationship Id="rId1" Type="http://schemas.openxmlformats.org/officeDocument/2006/relationships/slideLayout" Target="../slideLayouts/slideLayout2.xml"/><Relationship Id="rId5" Type="http://schemas.openxmlformats.org/officeDocument/2006/relationships/image" Target="../media/image20.wmf"/><Relationship Id="rId4" Type="http://schemas.openxmlformats.org/officeDocument/2006/relationships/oleObject" Target="../embeddings/oleObject19.bin"/></Relationships>
</file>

<file path=ppt/slides/_rels/slide14.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oleObject" Target="../embeddings/oleObject21.bin"/><Relationship Id="rId1" Type="http://schemas.openxmlformats.org/officeDocument/2006/relationships/slideLayout" Target="../slideLayouts/slideLayout2.xml"/><Relationship Id="rId5" Type="http://schemas.openxmlformats.org/officeDocument/2006/relationships/image" Target="../media/image23.wmf"/><Relationship Id="rId4" Type="http://schemas.openxmlformats.org/officeDocument/2006/relationships/oleObject" Target="../embeddings/oleObject22.bin"/></Relationships>
</file>

<file path=ppt/slides/_rels/slide16.x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oleObject" Target="../embeddings/oleObject23.bin"/><Relationship Id="rId1" Type="http://schemas.openxmlformats.org/officeDocument/2006/relationships/slideLayout" Target="../slideLayouts/slideLayout2.xml"/><Relationship Id="rId5" Type="http://schemas.openxmlformats.org/officeDocument/2006/relationships/image" Target="../media/image25.wmf"/><Relationship Id="rId4" Type="http://schemas.openxmlformats.org/officeDocument/2006/relationships/oleObject" Target="../embeddings/oleObject24.bin"/></Relationships>
</file>

<file path=ppt/slides/_rels/slide17.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oleObject" Target="../embeddings/oleObject25.bin"/><Relationship Id="rId1" Type="http://schemas.openxmlformats.org/officeDocument/2006/relationships/slideLayout" Target="../slideLayouts/slideLayout2.xml"/><Relationship Id="rId5" Type="http://schemas.openxmlformats.org/officeDocument/2006/relationships/image" Target="../media/image30.wmf"/><Relationship Id="rId4" Type="http://schemas.openxmlformats.org/officeDocument/2006/relationships/oleObject" Target="../embeddings/oleObject26.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oleObject" Target="../embeddings/oleObject27.bin"/><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oleObject" Target="../embeddings/oleObject28.bin"/><Relationship Id="rId1" Type="http://schemas.openxmlformats.org/officeDocument/2006/relationships/slideLayout" Target="../slideLayouts/slideLayout2.xml"/><Relationship Id="rId5" Type="http://schemas.openxmlformats.org/officeDocument/2006/relationships/image" Target="../media/image33.wmf"/><Relationship Id="rId4" Type="http://schemas.openxmlformats.org/officeDocument/2006/relationships/oleObject" Target="../embeddings/oleObject29.bin"/></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oleObject" Target="../embeddings/oleObject35.bin"/><Relationship Id="rId3" Type="http://schemas.openxmlformats.org/officeDocument/2006/relationships/image" Target="../media/image34.wmf"/><Relationship Id="rId7" Type="http://schemas.openxmlformats.org/officeDocument/2006/relationships/image" Target="../media/image36.wmf"/><Relationship Id="rId12" Type="http://schemas.openxmlformats.org/officeDocument/2006/relationships/image" Target="../media/image39.wmf"/><Relationship Id="rId2" Type="http://schemas.openxmlformats.org/officeDocument/2006/relationships/oleObject" Target="../embeddings/oleObject30.bin"/><Relationship Id="rId1" Type="http://schemas.openxmlformats.org/officeDocument/2006/relationships/slideLayout" Target="../slideLayouts/slideLayout2.xml"/><Relationship Id="rId6" Type="http://schemas.openxmlformats.org/officeDocument/2006/relationships/oleObject" Target="../embeddings/oleObject32.bin"/><Relationship Id="rId11" Type="http://schemas.openxmlformats.org/officeDocument/2006/relationships/oleObject" Target="../embeddings/oleObject34.bin"/><Relationship Id="rId5" Type="http://schemas.openxmlformats.org/officeDocument/2006/relationships/image" Target="../media/image35.wmf"/><Relationship Id="rId10" Type="http://schemas.openxmlformats.org/officeDocument/2006/relationships/image" Target="../media/image38.png"/><Relationship Id="rId4" Type="http://schemas.openxmlformats.org/officeDocument/2006/relationships/oleObject" Target="../embeddings/oleObject31.bin"/><Relationship Id="rId9" Type="http://schemas.openxmlformats.org/officeDocument/2006/relationships/image" Target="../media/image37.wmf"/><Relationship Id="rId14" Type="http://schemas.openxmlformats.org/officeDocument/2006/relationships/image" Target="../media/image40.wmf"/></Relationships>
</file>

<file path=ppt/slides/_rels/slide23.x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oleObject" Target="../embeddings/oleObject36.bin"/><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46.wmf"/><Relationship Id="rId4" Type="http://schemas.openxmlformats.org/officeDocument/2006/relationships/oleObject" Target="../embeddings/oleObject37.bin"/></Relationships>
</file>

<file path=ppt/slides/_rels/slide26.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38.bin"/><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39.bin"/><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wmf"/><Relationship Id="rId4" Type="http://schemas.openxmlformats.org/officeDocument/2006/relationships/oleObject" Target="../embeddings/oleObject2.bin"/></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9.wmf"/><Relationship Id="rId7" Type="http://schemas.openxmlformats.org/officeDocument/2006/relationships/image" Target="../media/image11.wmf"/><Relationship Id="rId12" Type="http://schemas.openxmlformats.org/officeDocument/2006/relationships/image" Target="../media/image14.svg"/><Relationship Id="rId2" Type="http://schemas.openxmlformats.org/officeDocument/2006/relationships/oleObject" Target="../embeddings/oleObject40.bin"/><Relationship Id="rId1" Type="http://schemas.openxmlformats.org/officeDocument/2006/relationships/slideLayout" Target="../slideLayouts/slideLayout2.xml"/><Relationship Id="rId6" Type="http://schemas.openxmlformats.org/officeDocument/2006/relationships/oleObject" Target="../embeddings/oleObject42.bin"/><Relationship Id="rId11" Type="http://schemas.openxmlformats.org/officeDocument/2006/relationships/image" Target="../media/image13.png"/><Relationship Id="rId5" Type="http://schemas.openxmlformats.org/officeDocument/2006/relationships/image" Target="../media/image10.wmf"/><Relationship Id="rId10" Type="http://schemas.openxmlformats.org/officeDocument/2006/relationships/oleObject" Target="../embeddings/oleObject13.bin"/><Relationship Id="rId4" Type="http://schemas.openxmlformats.org/officeDocument/2006/relationships/oleObject" Target="../embeddings/oleObject41.bin"/><Relationship Id="rId9" Type="http://schemas.openxmlformats.org/officeDocument/2006/relationships/image" Target="../media/image12.wmf"/></Relationships>
</file>

<file path=ppt/slides/_rels/slide34.xml.rels><?xml version="1.0" encoding="UTF-8" standalone="yes"?>
<Relationships xmlns="http://schemas.openxmlformats.org/package/2006/relationships"><Relationship Id="rId3" Type="http://schemas.openxmlformats.org/officeDocument/2006/relationships/image" Target="../media/image50.wmf"/><Relationship Id="rId7" Type="http://schemas.openxmlformats.org/officeDocument/2006/relationships/image" Target="../media/image52.wmf"/><Relationship Id="rId2" Type="http://schemas.openxmlformats.org/officeDocument/2006/relationships/oleObject" Target="../embeddings/oleObject44.bin"/><Relationship Id="rId1" Type="http://schemas.openxmlformats.org/officeDocument/2006/relationships/slideLayout" Target="../slideLayouts/slideLayout2.xml"/><Relationship Id="rId6" Type="http://schemas.openxmlformats.org/officeDocument/2006/relationships/oleObject" Target="../embeddings/oleObject46.bin"/><Relationship Id="rId5" Type="http://schemas.openxmlformats.org/officeDocument/2006/relationships/image" Target="../media/image51.wmf"/><Relationship Id="rId4" Type="http://schemas.openxmlformats.org/officeDocument/2006/relationships/oleObject" Target="../embeddings/oleObject45.bin"/></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oleObject" Target="../embeddings/oleObject47.bin"/><Relationship Id="rId1" Type="http://schemas.openxmlformats.org/officeDocument/2006/relationships/slideLayout" Target="../slideLayouts/slideLayout2.xml"/><Relationship Id="rId5" Type="http://schemas.openxmlformats.org/officeDocument/2006/relationships/image" Target="../media/image54.emf"/><Relationship Id="rId4" Type="http://schemas.openxmlformats.org/officeDocument/2006/relationships/oleObject" Target="../embeddings/oleObject48.bin"/></Relationships>
</file>

<file path=ppt/slides/_rels/slide36.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oleObject" Target="../embeddings/oleObject49.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oleObject" Target="../embeddings/oleObject50.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7.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oleObject" Target="../embeddings/oleObject51.bin"/><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59.wmf"/><Relationship Id="rId4" Type="http://schemas.openxmlformats.org/officeDocument/2006/relationships/oleObject" Target="../embeddings/oleObject52.bin"/></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wmf"/><Relationship Id="rId7" Type="http://schemas.openxmlformats.org/officeDocument/2006/relationships/image" Target="../media/image60.wmf"/><Relationship Id="rId2" Type="http://schemas.openxmlformats.org/officeDocument/2006/relationships/oleObject" Target="../embeddings/oleObject53.bin"/><Relationship Id="rId1" Type="http://schemas.openxmlformats.org/officeDocument/2006/relationships/slideLayout" Target="../slideLayouts/slideLayout2.xml"/><Relationship Id="rId6" Type="http://schemas.openxmlformats.org/officeDocument/2006/relationships/oleObject" Target="../embeddings/oleObject55.bin"/><Relationship Id="rId5" Type="http://schemas.openxmlformats.org/officeDocument/2006/relationships/image" Target="../media/image59.wmf"/><Relationship Id="rId4" Type="http://schemas.openxmlformats.org/officeDocument/2006/relationships/oleObject" Target="../embeddings/oleObject54.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wmf"/><Relationship Id="rId7"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slideLayout" Target="../slideLayouts/slideLayout2.xml"/><Relationship Id="rId6" Type="http://schemas.openxmlformats.org/officeDocument/2006/relationships/oleObject" Target="../embeddings/oleObject6.bin"/><Relationship Id="rId5" Type="http://schemas.openxmlformats.org/officeDocument/2006/relationships/image" Target="../media/image5.w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oleObject" Target="../embeddings/oleObject7.bin"/><Relationship Id="rId1" Type="http://schemas.openxmlformats.org/officeDocument/2006/relationships/slideLayout" Target="../slideLayouts/slideLayout2.xml"/><Relationship Id="rId5" Type="http://schemas.openxmlformats.org/officeDocument/2006/relationships/image" Target="../media/image8.wmf"/><Relationship Id="rId4"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9.wmf"/><Relationship Id="rId7" Type="http://schemas.openxmlformats.org/officeDocument/2006/relationships/image" Target="../media/image11.wmf"/><Relationship Id="rId12" Type="http://schemas.openxmlformats.org/officeDocument/2006/relationships/image" Target="../media/image14.svg"/><Relationship Id="rId2" Type="http://schemas.openxmlformats.org/officeDocument/2006/relationships/oleObject" Target="../embeddings/oleObject9.bin"/><Relationship Id="rId1" Type="http://schemas.openxmlformats.org/officeDocument/2006/relationships/slideLayout" Target="../slideLayouts/slideLayout2.xml"/><Relationship Id="rId6" Type="http://schemas.openxmlformats.org/officeDocument/2006/relationships/oleObject" Target="../embeddings/oleObject11.bin"/><Relationship Id="rId11" Type="http://schemas.openxmlformats.org/officeDocument/2006/relationships/image" Target="../media/image13.png"/><Relationship Id="rId5" Type="http://schemas.openxmlformats.org/officeDocument/2006/relationships/image" Target="../media/image10.w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2.wmf"/></Relationships>
</file>

<file path=ppt/slides/_rels/slide9.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14.bin"/><Relationship Id="rId1" Type="http://schemas.openxmlformats.org/officeDocument/2006/relationships/slideLayout" Target="../slideLayouts/slideLayout2.xml"/><Relationship Id="rId5" Type="http://schemas.openxmlformats.org/officeDocument/2006/relationships/image" Target="../media/image16.wmf"/><Relationship Id="rId4" Type="http://schemas.openxmlformats.org/officeDocument/2006/relationships/oleObject" Target="../embeddings/oleObject1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30AAF-8C93-47D3-8FF9-19D13157EDA0}"/>
              </a:ext>
            </a:extLst>
          </p:cNvPr>
          <p:cNvSpPr>
            <a:spLocks noGrp="1"/>
          </p:cNvSpPr>
          <p:nvPr>
            <p:ph type="ctrTitle"/>
          </p:nvPr>
        </p:nvSpPr>
        <p:spPr>
          <a:xfrm>
            <a:off x="1524000" y="1122363"/>
            <a:ext cx="9144000" cy="1201737"/>
          </a:xfrm>
        </p:spPr>
        <p:txBody>
          <a:bodyPr/>
          <a:lstStyle/>
          <a:p>
            <a:r>
              <a:rPr lang="en-US" dirty="0"/>
              <a:t>Floor Meeting Talk Outline</a:t>
            </a:r>
          </a:p>
        </p:txBody>
      </p:sp>
      <p:sp>
        <p:nvSpPr>
          <p:cNvPr id="3" name="Subtitle 2">
            <a:extLst>
              <a:ext uri="{FF2B5EF4-FFF2-40B4-BE49-F238E27FC236}">
                <a16:creationId xmlns:a16="http://schemas.microsoft.com/office/drawing/2014/main" id="{3443C8E5-D57E-44C9-A55B-9EB77304243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66167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D2422-AD1C-D8ED-929E-ED2658BE5D13}"/>
              </a:ext>
            </a:extLst>
          </p:cNvPr>
          <p:cNvSpPr>
            <a:spLocks noGrp="1"/>
          </p:cNvSpPr>
          <p:nvPr>
            <p:ph type="title"/>
          </p:nvPr>
        </p:nvSpPr>
        <p:spPr>
          <a:xfrm>
            <a:off x="39456" y="-38066"/>
            <a:ext cx="10515600" cy="704550"/>
          </a:xfrm>
        </p:spPr>
        <p:txBody>
          <a:bodyPr/>
          <a:lstStyle/>
          <a:p>
            <a:r>
              <a:rPr lang="en-US" dirty="0"/>
              <a:t>Microscope Requirements</a:t>
            </a:r>
          </a:p>
        </p:txBody>
      </p:sp>
      <p:grpSp>
        <p:nvGrpSpPr>
          <p:cNvPr id="17" name="Group 16">
            <a:extLst>
              <a:ext uri="{FF2B5EF4-FFF2-40B4-BE49-F238E27FC236}">
                <a16:creationId xmlns:a16="http://schemas.microsoft.com/office/drawing/2014/main" id="{412D4C10-0384-C13B-E7A5-3818B1B2C012}"/>
              </a:ext>
            </a:extLst>
          </p:cNvPr>
          <p:cNvGrpSpPr/>
          <p:nvPr/>
        </p:nvGrpSpPr>
        <p:grpSpPr>
          <a:xfrm>
            <a:off x="7335133" y="1118171"/>
            <a:ext cx="4670370" cy="4621657"/>
            <a:chOff x="4004093" y="893318"/>
            <a:chExt cx="5801265" cy="5314817"/>
          </a:xfrm>
        </p:grpSpPr>
        <p:sp>
          <p:nvSpPr>
            <p:cNvPr id="16" name="Minus Sign 15">
              <a:extLst>
                <a:ext uri="{FF2B5EF4-FFF2-40B4-BE49-F238E27FC236}">
                  <a16:creationId xmlns:a16="http://schemas.microsoft.com/office/drawing/2014/main" id="{2A332814-10F0-75B4-0AE3-FBCAC890A5BC}"/>
                </a:ext>
              </a:extLst>
            </p:cNvPr>
            <p:cNvSpPr/>
            <p:nvPr/>
          </p:nvSpPr>
          <p:spPr>
            <a:xfrm rot="16200000">
              <a:off x="5085268" y="1814898"/>
              <a:ext cx="914400" cy="914400"/>
            </a:xfrm>
            <a:prstGeom prst="mathMinu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inus Sign 14">
              <a:extLst>
                <a:ext uri="{FF2B5EF4-FFF2-40B4-BE49-F238E27FC236}">
                  <a16:creationId xmlns:a16="http://schemas.microsoft.com/office/drawing/2014/main" id="{6EDC98F6-4796-6A41-08B7-A17E3FBFCC9A}"/>
                </a:ext>
              </a:extLst>
            </p:cNvPr>
            <p:cNvSpPr/>
            <p:nvPr/>
          </p:nvSpPr>
          <p:spPr>
            <a:xfrm>
              <a:off x="6999617" y="2853919"/>
              <a:ext cx="914400" cy="914400"/>
            </a:xfrm>
            <a:prstGeom prst="mathMinus">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Minus Sign 13">
              <a:extLst>
                <a:ext uri="{FF2B5EF4-FFF2-40B4-BE49-F238E27FC236}">
                  <a16:creationId xmlns:a16="http://schemas.microsoft.com/office/drawing/2014/main" id="{290F0C0F-7C08-413A-81D6-BBCBA9023946}"/>
                </a:ext>
              </a:extLst>
            </p:cNvPr>
            <p:cNvSpPr/>
            <p:nvPr/>
          </p:nvSpPr>
          <p:spPr>
            <a:xfrm>
              <a:off x="5800547" y="4735911"/>
              <a:ext cx="2113470" cy="914400"/>
            </a:xfrm>
            <a:prstGeom prst="mathMinus">
              <a:avLst/>
            </a:prstGeom>
            <a:pattFill prst="pct30">
              <a:fgClr>
                <a:srgbClr val="00B0F0"/>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F52ACFCF-1744-6C91-C772-149244B2DA85}"/>
                </a:ext>
              </a:extLst>
            </p:cNvPr>
            <p:cNvSpPr/>
            <p:nvPr/>
          </p:nvSpPr>
          <p:spPr>
            <a:xfrm>
              <a:off x="4004093" y="2530430"/>
              <a:ext cx="3217653" cy="15613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Upright Microscope w/ water dipping low mag objective</a:t>
              </a:r>
            </a:p>
          </p:txBody>
        </p:sp>
        <p:sp>
          <p:nvSpPr>
            <p:cNvPr id="5" name="Rectangle 4">
              <a:extLst>
                <a:ext uri="{FF2B5EF4-FFF2-40B4-BE49-F238E27FC236}">
                  <a16:creationId xmlns:a16="http://schemas.microsoft.com/office/drawing/2014/main" id="{6C2C70A2-6172-1FC8-D13E-E5CB7AE4C8FC}"/>
                </a:ext>
              </a:extLst>
            </p:cNvPr>
            <p:cNvSpPr/>
            <p:nvPr/>
          </p:nvSpPr>
          <p:spPr>
            <a:xfrm>
              <a:off x="4485736" y="4589251"/>
              <a:ext cx="2113471" cy="1101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Chamber to hold water bath and slide with its microfluidic device </a:t>
              </a:r>
            </a:p>
          </p:txBody>
        </p:sp>
        <p:sp>
          <p:nvSpPr>
            <p:cNvPr id="6" name="Rectangle 5">
              <a:extLst>
                <a:ext uri="{FF2B5EF4-FFF2-40B4-BE49-F238E27FC236}">
                  <a16:creationId xmlns:a16="http://schemas.microsoft.com/office/drawing/2014/main" id="{F1291492-09FE-EFCD-0C11-5FC3433DC6E8}"/>
                </a:ext>
              </a:extLst>
            </p:cNvPr>
            <p:cNvSpPr/>
            <p:nvPr/>
          </p:nvSpPr>
          <p:spPr>
            <a:xfrm>
              <a:off x="7691887" y="2760467"/>
              <a:ext cx="2113471" cy="1101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5 Color LED Illumination Source</a:t>
              </a:r>
            </a:p>
          </p:txBody>
        </p:sp>
        <p:sp>
          <p:nvSpPr>
            <p:cNvPr id="7" name="Rectangle 6">
              <a:extLst>
                <a:ext uri="{FF2B5EF4-FFF2-40B4-BE49-F238E27FC236}">
                  <a16:creationId xmlns:a16="http://schemas.microsoft.com/office/drawing/2014/main" id="{78E371CE-AE66-440B-0620-207EBB60ECB0}"/>
                </a:ext>
              </a:extLst>
            </p:cNvPr>
            <p:cNvSpPr/>
            <p:nvPr/>
          </p:nvSpPr>
          <p:spPr>
            <a:xfrm>
              <a:off x="4485736" y="893318"/>
              <a:ext cx="2113471" cy="11013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Maximum FOV Camera</a:t>
              </a:r>
            </a:p>
          </p:txBody>
        </p:sp>
        <p:sp>
          <p:nvSpPr>
            <p:cNvPr id="8" name="Rectangle 7">
              <a:extLst>
                <a:ext uri="{FF2B5EF4-FFF2-40B4-BE49-F238E27FC236}">
                  <a16:creationId xmlns:a16="http://schemas.microsoft.com/office/drawing/2014/main" id="{B5B1FACE-17F3-0E58-EF89-82ADF84C2021}"/>
                </a:ext>
              </a:extLst>
            </p:cNvPr>
            <p:cNvSpPr/>
            <p:nvPr/>
          </p:nvSpPr>
          <p:spPr>
            <a:xfrm>
              <a:off x="4032846" y="5690553"/>
              <a:ext cx="3019245" cy="5175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Repeatable Stage</a:t>
              </a:r>
            </a:p>
          </p:txBody>
        </p:sp>
        <p:sp>
          <p:nvSpPr>
            <p:cNvPr id="9" name="Rectangle 8">
              <a:extLst>
                <a:ext uri="{FF2B5EF4-FFF2-40B4-BE49-F238E27FC236}">
                  <a16:creationId xmlns:a16="http://schemas.microsoft.com/office/drawing/2014/main" id="{F20B1427-5B1F-9A29-7BD9-A7C70CB80D24}"/>
                </a:ext>
              </a:extLst>
            </p:cNvPr>
            <p:cNvSpPr/>
            <p:nvPr/>
          </p:nvSpPr>
          <p:spPr>
            <a:xfrm>
              <a:off x="7504981" y="4682702"/>
              <a:ext cx="2113471" cy="11013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Switchable Fluidic System</a:t>
              </a:r>
            </a:p>
          </p:txBody>
        </p:sp>
      </p:grpSp>
      <p:graphicFrame>
        <p:nvGraphicFramePr>
          <p:cNvPr id="18" name="Object 17">
            <a:extLst>
              <a:ext uri="{FF2B5EF4-FFF2-40B4-BE49-F238E27FC236}">
                <a16:creationId xmlns:a16="http://schemas.microsoft.com/office/drawing/2014/main" id="{99714EEC-2333-589A-14EE-A7B9D95687F8}"/>
              </a:ext>
            </a:extLst>
          </p:cNvPr>
          <p:cNvGraphicFramePr>
            <a:graphicFrameLocks noChangeAspect="1"/>
          </p:cNvGraphicFramePr>
          <p:nvPr>
            <p:extLst>
              <p:ext uri="{D42A27DB-BD31-4B8C-83A1-F6EECF244321}">
                <p14:modId xmlns:p14="http://schemas.microsoft.com/office/powerpoint/2010/main" val="3819666970"/>
              </p:ext>
            </p:extLst>
          </p:nvPr>
        </p:nvGraphicFramePr>
        <p:xfrm>
          <a:off x="116275" y="1645040"/>
          <a:ext cx="6666991" cy="3644709"/>
        </p:xfrm>
        <a:graphic>
          <a:graphicData uri="http://schemas.openxmlformats.org/presentationml/2006/ole">
            <mc:AlternateContent xmlns:mc="http://schemas.openxmlformats.org/markup-compatibility/2006">
              <mc:Choice xmlns:v="urn:schemas-microsoft-com:vml" Requires="v">
                <p:oleObj name="Bitmap Image" r:id="rId2" imgW="17859240" imgH="9763200" progId="PBrush">
                  <p:embed/>
                </p:oleObj>
              </mc:Choice>
              <mc:Fallback>
                <p:oleObj name="Bitmap Image" r:id="rId2" imgW="17859240" imgH="9763200" progId="PBrush">
                  <p:embed/>
                  <p:pic>
                    <p:nvPicPr>
                      <p:cNvPr id="0" name=""/>
                      <p:cNvPicPr/>
                      <p:nvPr/>
                    </p:nvPicPr>
                    <p:blipFill>
                      <a:blip r:embed="rId3"/>
                      <a:stretch>
                        <a:fillRect/>
                      </a:stretch>
                    </p:blipFill>
                    <p:spPr>
                      <a:xfrm>
                        <a:off x="116275" y="1645040"/>
                        <a:ext cx="6666991" cy="3644709"/>
                      </a:xfrm>
                      <a:prstGeom prst="rect">
                        <a:avLst/>
                      </a:prstGeom>
                    </p:spPr>
                  </p:pic>
                </p:oleObj>
              </mc:Fallback>
            </mc:AlternateContent>
          </a:graphicData>
        </a:graphic>
      </p:graphicFrame>
    </p:spTree>
    <p:extLst>
      <p:ext uri="{BB962C8B-B14F-4D97-AF65-F5344CB8AC3E}">
        <p14:creationId xmlns:p14="http://schemas.microsoft.com/office/powerpoint/2010/main" val="2284103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FA7B-C7B0-146A-6DE6-81869F578441}"/>
              </a:ext>
            </a:extLst>
          </p:cNvPr>
          <p:cNvSpPr>
            <a:spLocks noGrp="1"/>
          </p:cNvSpPr>
          <p:nvPr>
            <p:ph type="title"/>
          </p:nvPr>
        </p:nvSpPr>
        <p:spPr>
          <a:xfrm>
            <a:off x="157716" y="0"/>
            <a:ext cx="10515600" cy="591805"/>
          </a:xfrm>
        </p:spPr>
        <p:txBody>
          <a:bodyPr>
            <a:normAutofit fontScale="90000"/>
          </a:bodyPr>
          <a:lstStyle/>
          <a:p>
            <a:r>
              <a:rPr lang="en-US" dirty="0"/>
              <a:t>Camera</a:t>
            </a:r>
          </a:p>
        </p:txBody>
      </p:sp>
      <p:graphicFrame>
        <p:nvGraphicFramePr>
          <p:cNvPr id="4" name="Object 3">
            <a:extLst>
              <a:ext uri="{FF2B5EF4-FFF2-40B4-BE49-F238E27FC236}">
                <a16:creationId xmlns:a16="http://schemas.microsoft.com/office/drawing/2014/main" id="{CB3CD244-B18B-9373-3398-D2B1449844F0}"/>
              </a:ext>
            </a:extLst>
          </p:cNvPr>
          <p:cNvGraphicFramePr>
            <a:graphicFrameLocks noChangeAspect="1"/>
          </p:cNvGraphicFramePr>
          <p:nvPr>
            <p:extLst>
              <p:ext uri="{D42A27DB-BD31-4B8C-83A1-F6EECF244321}">
                <p14:modId xmlns:p14="http://schemas.microsoft.com/office/powerpoint/2010/main" val="3459641304"/>
              </p:ext>
            </p:extLst>
          </p:nvPr>
        </p:nvGraphicFramePr>
        <p:xfrm>
          <a:off x="3854579" y="1089134"/>
          <a:ext cx="3471253" cy="3615288"/>
        </p:xfrm>
        <a:graphic>
          <a:graphicData uri="http://schemas.openxmlformats.org/presentationml/2006/ole">
            <mc:AlternateContent xmlns:mc="http://schemas.openxmlformats.org/markup-compatibility/2006">
              <mc:Choice xmlns:v="urn:schemas-microsoft-com:vml" Requires="v">
                <p:oleObj name="Bitmap Image" r:id="rId2" imgW="2295360" imgH="2390760" progId="PBrush">
                  <p:embed/>
                </p:oleObj>
              </mc:Choice>
              <mc:Fallback>
                <p:oleObj name="Bitmap Image" r:id="rId2" imgW="2295360" imgH="2390760" progId="PBrush">
                  <p:embed/>
                  <p:pic>
                    <p:nvPicPr>
                      <p:cNvPr id="0" name=""/>
                      <p:cNvPicPr/>
                      <p:nvPr/>
                    </p:nvPicPr>
                    <p:blipFill>
                      <a:blip r:embed="rId3"/>
                      <a:stretch>
                        <a:fillRect/>
                      </a:stretch>
                    </p:blipFill>
                    <p:spPr>
                      <a:xfrm>
                        <a:off x="3854579" y="1089134"/>
                        <a:ext cx="3471253" cy="36152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6C96D1DA-C9E5-CE2D-1DD0-D3F7B1CF44B9}"/>
              </a:ext>
            </a:extLst>
          </p:cNvPr>
          <p:cNvSpPr txBox="1"/>
          <p:nvPr/>
        </p:nvSpPr>
        <p:spPr>
          <a:xfrm>
            <a:off x="3777761" y="4978468"/>
            <a:ext cx="4271086" cy="923330"/>
          </a:xfrm>
          <a:prstGeom prst="rect">
            <a:avLst/>
          </a:prstGeom>
          <a:noFill/>
        </p:spPr>
        <p:txBody>
          <a:bodyPr wrap="square" rtlCol="0">
            <a:spAutoFit/>
          </a:bodyPr>
          <a:lstStyle/>
          <a:p>
            <a:pPr marL="285750" indent="-285750">
              <a:buFont typeface="Arial" panose="020B0604020202020204" pitchFamily="34" charset="0"/>
              <a:buChar char="•"/>
            </a:pPr>
            <a:r>
              <a:rPr lang="en-US" dirty="0"/>
              <a:t>5056 x 2960 pixel sensor</a:t>
            </a:r>
          </a:p>
          <a:p>
            <a:pPr marL="285750" indent="-285750">
              <a:buFont typeface="Arial" panose="020B0604020202020204" pitchFamily="34" charset="0"/>
              <a:buChar char="•"/>
            </a:pPr>
            <a:r>
              <a:rPr lang="en-US" dirty="0"/>
              <a:t>Extra small pixels (4.25um vs 6.5um standard sized </a:t>
            </a:r>
            <a:r>
              <a:rPr lang="en-US" dirty="0" err="1"/>
              <a:t>pizels</a:t>
            </a:r>
            <a:r>
              <a:rPr lang="en-US" dirty="0"/>
              <a:t>)</a:t>
            </a:r>
          </a:p>
        </p:txBody>
      </p:sp>
      <p:sp>
        <p:nvSpPr>
          <p:cNvPr id="6" name="TextBox 5">
            <a:extLst>
              <a:ext uri="{FF2B5EF4-FFF2-40B4-BE49-F238E27FC236}">
                <a16:creationId xmlns:a16="http://schemas.microsoft.com/office/drawing/2014/main" id="{49BAB93C-7857-8A6D-849A-75EC63E9381E}"/>
              </a:ext>
            </a:extLst>
          </p:cNvPr>
          <p:cNvSpPr txBox="1"/>
          <p:nvPr/>
        </p:nvSpPr>
        <p:spPr>
          <a:xfrm>
            <a:off x="288027" y="2159521"/>
            <a:ext cx="2946319" cy="1200329"/>
          </a:xfrm>
          <a:prstGeom prst="rect">
            <a:avLst/>
          </a:prstGeom>
          <a:noFill/>
        </p:spPr>
        <p:txBody>
          <a:bodyPr wrap="none" rtlCol="0">
            <a:spAutoFit/>
          </a:bodyPr>
          <a:lstStyle/>
          <a:p>
            <a:r>
              <a:rPr lang="en-US" u="sng" dirty="0" err="1"/>
              <a:t>RareCyte</a:t>
            </a:r>
            <a:r>
              <a:rPr lang="en-US" u="sng" dirty="0"/>
              <a:t> Slide Scanner</a:t>
            </a:r>
          </a:p>
          <a:p>
            <a:pPr marL="285750" indent="-285750">
              <a:buFont typeface="Arial" panose="020B0604020202020204" pitchFamily="34" charset="0"/>
              <a:buChar char="•"/>
            </a:pPr>
            <a:r>
              <a:rPr lang="en-US" dirty="0"/>
              <a:t>0.65mm x 0.65mm images</a:t>
            </a:r>
          </a:p>
          <a:p>
            <a:pPr marL="285750" indent="-285750">
              <a:buFont typeface="Arial" panose="020B0604020202020204" pitchFamily="34" charset="0"/>
              <a:buChar char="•"/>
            </a:pPr>
            <a:r>
              <a:rPr lang="en-US" dirty="0"/>
              <a:t>Imaging area = 0.43mm^2</a:t>
            </a:r>
          </a:p>
          <a:p>
            <a:pPr marL="285750" indent="-285750">
              <a:buFont typeface="Arial" panose="020B0604020202020204" pitchFamily="34" charset="0"/>
              <a:buChar char="•"/>
            </a:pPr>
            <a:r>
              <a:rPr lang="en-US" dirty="0"/>
              <a:t>650 nm resolution </a:t>
            </a:r>
          </a:p>
        </p:txBody>
      </p:sp>
      <p:sp>
        <p:nvSpPr>
          <p:cNvPr id="7" name="TextBox 6">
            <a:extLst>
              <a:ext uri="{FF2B5EF4-FFF2-40B4-BE49-F238E27FC236}">
                <a16:creationId xmlns:a16="http://schemas.microsoft.com/office/drawing/2014/main" id="{38599FFA-FAC5-13AC-D381-C0EFA0B9182A}"/>
              </a:ext>
            </a:extLst>
          </p:cNvPr>
          <p:cNvSpPr txBox="1"/>
          <p:nvPr/>
        </p:nvSpPr>
        <p:spPr>
          <a:xfrm>
            <a:off x="7818474" y="1935126"/>
            <a:ext cx="2946319" cy="2031325"/>
          </a:xfrm>
          <a:prstGeom prst="rect">
            <a:avLst/>
          </a:prstGeom>
          <a:noFill/>
        </p:spPr>
        <p:txBody>
          <a:bodyPr wrap="none" rtlCol="0">
            <a:spAutoFit/>
          </a:bodyPr>
          <a:lstStyle/>
          <a:p>
            <a:r>
              <a:rPr lang="en-US" u="sng" dirty="0"/>
              <a:t>Auto-</a:t>
            </a:r>
            <a:r>
              <a:rPr lang="en-US" u="sng" dirty="0" err="1"/>
              <a:t>CyPlex</a:t>
            </a:r>
            <a:r>
              <a:rPr lang="en-US" u="sng" dirty="0"/>
              <a:t> Scanner</a:t>
            </a:r>
          </a:p>
          <a:p>
            <a:pPr marL="285750" indent="-285750">
              <a:buFont typeface="Arial" panose="020B0604020202020204" pitchFamily="34" charset="0"/>
              <a:buChar char="•"/>
            </a:pPr>
            <a:r>
              <a:rPr lang="en-US" dirty="0"/>
              <a:t>0.97mm x 0.57mm images</a:t>
            </a:r>
          </a:p>
          <a:p>
            <a:pPr marL="285750" indent="-285750">
              <a:buFont typeface="Arial" panose="020B0604020202020204" pitchFamily="34" charset="0"/>
              <a:buChar char="•"/>
            </a:pPr>
            <a:r>
              <a:rPr lang="en-US" dirty="0"/>
              <a:t>Imaging area = 0.55mm^2</a:t>
            </a:r>
          </a:p>
          <a:p>
            <a:pPr marL="285750" indent="-285750">
              <a:buFont typeface="Arial" panose="020B0604020202020204" pitchFamily="34" charset="0"/>
              <a:buChar char="•"/>
            </a:pPr>
            <a:r>
              <a:rPr lang="en-US" dirty="0"/>
              <a:t>386 nm resolution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28% more imaging area</a:t>
            </a:r>
          </a:p>
          <a:p>
            <a:pPr marL="285750" indent="-285750">
              <a:buFont typeface="Arial" panose="020B0604020202020204" pitchFamily="34" charset="0"/>
              <a:buChar char="•"/>
            </a:pPr>
            <a:r>
              <a:rPr lang="en-US" b="1" dirty="0"/>
              <a:t>68% more resolution</a:t>
            </a:r>
          </a:p>
        </p:txBody>
      </p:sp>
    </p:spTree>
    <p:extLst>
      <p:ext uri="{BB962C8B-B14F-4D97-AF65-F5344CB8AC3E}">
        <p14:creationId xmlns:p14="http://schemas.microsoft.com/office/powerpoint/2010/main" val="3390569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DC071-A7AA-D269-EB9B-6B1A8369A8BC}"/>
              </a:ext>
            </a:extLst>
          </p:cNvPr>
          <p:cNvSpPr>
            <a:spLocks noGrp="1"/>
          </p:cNvSpPr>
          <p:nvPr>
            <p:ph type="title"/>
          </p:nvPr>
        </p:nvSpPr>
        <p:spPr>
          <a:xfrm>
            <a:off x="838200" y="230230"/>
            <a:ext cx="10515600" cy="901613"/>
          </a:xfrm>
        </p:spPr>
        <p:txBody>
          <a:bodyPr/>
          <a:lstStyle/>
          <a:p>
            <a:r>
              <a:rPr lang="en-US" dirty="0" err="1"/>
              <a:t>Invisi</a:t>
            </a:r>
            <a:r>
              <a:rPr lang="en-US" dirty="0"/>
              <a:t>-Slip System</a:t>
            </a:r>
          </a:p>
        </p:txBody>
      </p:sp>
      <p:grpSp>
        <p:nvGrpSpPr>
          <p:cNvPr id="46" name="Group 45">
            <a:extLst>
              <a:ext uri="{FF2B5EF4-FFF2-40B4-BE49-F238E27FC236}">
                <a16:creationId xmlns:a16="http://schemas.microsoft.com/office/drawing/2014/main" id="{E27C3828-E73B-73F2-C2D8-CC6CC22C790B}"/>
              </a:ext>
            </a:extLst>
          </p:cNvPr>
          <p:cNvGrpSpPr/>
          <p:nvPr/>
        </p:nvGrpSpPr>
        <p:grpSpPr>
          <a:xfrm>
            <a:off x="337115" y="1131843"/>
            <a:ext cx="11355356" cy="3725796"/>
            <a:chOff x="346445" y="1638760"/>
            <a:chExt cx="11355356" cy="3725796"/>
          </a:xfrm>
        </p:grpSpPr>
        <p:sp>
          <p:nvSpPr>
            <p:cNvPr id="44" name="Rectangle 43">
              <a:extLst>
                <a:ext uri="{FF2B5EF4-FFF2-40B4-BE49-F238E27FC236}">
                  <a16:creationId xmlns:a16="http://schemas.microsoft.com/office/drawing/2014/main" id="{7229181E-73E4-ACA7-C4F5-CE30AEA12C53}"/>
                </a:ext>
              </a:extLst>
            </p:cNvPr>
            <p:cNvSpPr/>
            <p:nvPr/>
          </p:nvSpPr>
          <p:spPr>
            <a:xfrm>
              <a:off x="1313750" y="4707949"/>
              <a:ext cx="592702" cy="656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21E6AC7-DC5C-48D3-FF3E-1818F0B80771}"/>
                </a:ext>
              </a:extLst>
            </p:cNvPr>
            <p:cNvSpPr/>
            <p:nvPr/>
          </p:nvSpPr>
          <p:spPr>
            <a:xfrm>
              <a:off x="3300143" y="3893096"/>
              <a:ext cx="5392378" cy="117768"/>
            </a:xfrm>
            <a:prstGeom prst="rect">
              <a:avLst/>
            </a:prstGeom>
            <a:solidFill>
              <a:srgbClr val="E2FB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E8D00E4-021F-1E1E-256B-C57E6B2CA2B2}"/>
                </a:ext>
              </a:extLst>
            </p:cNvPr>
            <p:cNvSpPr/>
            <p:nvPr/>
          </p:nvSpPr>
          <p:spPr>
            <a:xfrm>
              <a:off x="8783840" y="3003026"/>
              <a:ext cx="441480" cy="1158118"/>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A1AE814-3F5A-CDCE-34C4-951BA317635E}"/>
                </a:ext>
              </a:extLst>
            </p:cNvPr>
            <p:cNvSpPr/>
            <p:nvPr/>
          </p:nvSpPr>
          <p:spPr>
            <a:xfrm>
              <a:off x="2751140" y="2986481"/>
              <a:ext cx="441480" cy="1158118"/>
            </a:xfrm>
            <a:prstGeom prst="rect">
              <a:avLst/>
            </a:prstGeom>
            <a:solidFill>
              <a:schemeClr val="bg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624D83C-4C5A-E215-9E0C-98787063F7A9}"/>
                </a:ext>
              </a:extLst>
            </p:cNvPr>
            <p:cNvSpPr/>
            <p:nvPr/>
          </p:nvSpPr>
          <p:spPr>
            <a:xfrm>
              <a:off x="3300145" y="4860349"/>
              <a:ext cx="5392378" cy="5042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817C5B11-F784-F98E-9CC0-AD2A123960A5}"/>
                </a:ext>
              </a:extLst>
            </p:cNvPr>
            <p:cNvSpPr/>
            <p:nvPr/>
          </p:nvSpPr>
          <p:spPr>
            <a:xfrm>
              <a:off x="2659823" y="4289163"/>
              <a:ext cx="640319" cy="10753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58B85D-B19A-505D-2F4A-70C94B48286A}"/>
                </a:ext>
              </a:extLst>
            </p:cNvPr>
            <p:cNvSpPr/>
            <p:nvPr/>
          </p:nvSpPr>
          <p:spPr>
            <a:xfrm>
              <a:off x="8692523" y="4289163"/>
              <a:ext cx="624116" cy="10753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2781E4C-7DFE-CAEB-F6FB-7565682FF772}"/>
                </a:ext>
              </a:extLst>
            </p:cNvPr>
            <p:cNvSpPr/>
            <p:nvPr/>
          </p:nvSpPr>
          <p:spPr>
            <a:xfrm>
              <a:off x="1826355" y="4033124"/>
              <a:ext cx="849674" cy="1331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ACA05B4-D07A-4690-5D4D-A03FA9A6AB11}"/>
                </a:ext>
              </a:extLst>
            </p:cNvPr>
            <p:cNvSpPr/>
            <p:nvPr/>
          </p:nvSpPr>
          <p:spPr>
            <a:xfrm>
              <a:off x="9316639" y="4033124"/>
              <a:ext cx="817262" cy="1331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0D1614E-841C-3D7F-4CA5-BE6207544883}"/>
                </a:ext>
              </a:extLst>
            </p:cNvPr>
            <p:cNvSpPr/>
            <p:nvPr/>
          </p:nvSpPr>
          <p:spPr>
            <a:xfrm>
              <a:off x="1826355" y="3454065"/>
              <a:ext cx="1473790" cy="579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5D89AC-4927-BB3B-B0BF-A039411482D7}"/>
                </a:ext>
              </a:extLst>
            </p:cNvPr>
            <p:cNvSpPr/>
            <p:nvPr/>
          </p:nvSpPr>
          <p:spPr>
            <a:xfrm>
              <a:off x="8660111" y="3454065"/>
              <a:ext cx="1473790" cy="57905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F8AB4B3-0373-6DD5-D747-11C180FE3935}"/>
                </a:ext>
              </a:extLst>
            </p:cNvPr>
            <p:cNvSpPr/>
            <p:nvPr/>
          </p:nvSpPr>
          <p:spPr>
            <a:xfrm>
              <a:off x="3283938" y="4289163"/>
              <a:ext cx="5392378" cy="571186"/>
            </a:xfrm>
            <a:prstGeom prst="rect">
              <a:avLst/>
            </a:prstGeom>
            <a:solidFill>
              <a:srgbClr val="E2FB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Glass Slide (Tissue side up)</a:t>
              </a:r>
            </a:p>
          </p:txBody>
        </p:sp>
        <p:sp>
          <p:nvSpPr>
            <p:cNvPr id="16" name="Rectangle 15">
              <a:extLst>
                <a:ext uri="{FF2B5EF4-FFF2-40B4-BE49-F238E27FC236}">
                  <a16:creationId xmlns:a16="http://schemas.microsoft.com/office/drawing/2014/main" id="{EBF4B416-0D2E-4286-041A-799B500D3CB8}"/>
                </a:ext>
              </a:extLst>
            </p:cNvPr>
            <p:cNvSpPr/>
            <p:nvPr/>
          </p:nvSpPr>
          <p:spPr>
            <a:xfrm>
              <a:off x="5397092" y="1638760"/>
              <a:ext cx="1166070" cy="1551963"/>
            </a:xfrm>
            <a:prstGeom prst="rect">
              <a:avLst/>
            </a:prstGeom>
            <a:solidFill>
              <a:schemeClr val="bg2">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2F491620-419E-4517-4FC2-A781BE175F93}"/>
                </a:ext>
              </a:extLst>
            </p:cNvPr>
            <p:cNvSpPr/>
            <p:nvPr/>
          </p:nvSpPr>
          <p:spPr>
            <a:xfrm rot="10800000">
              <a:off x="5405195" y="3190723"/>
              <a:ext cx="1166070" cy="1075395"/>
            </a:xfrm>
            <a:prstGeom prst="triangl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BCBFFD-B120-C3F9-8549-D00EBE36A682}"/>
                </a:ext>
              </a:extLst>
            </p:cNvPr>
            <p:cNvSpPr txBox="1"/>
            <p:nvPr/>
          </p:nvSpPr>
          <p:spPr>
            <a:xfrm>
              <a:off x="5461507" y="2166760"/>
              <a:ext cx="1073692" cy="369332"/>
            </a:xfrm>
            <a:prstGeom prst="rect">
              <a:avLst/>
            </a:prstGeom>
            <a:noFill/>
          </p:spPr>
          <p:txBody>
            <a:bodyPr wrap="none" rtlCol="0">
              <a:spAutoFit/>
            </a:bodyPr>
            <a:lstStyle/>
            <a:p>
              <a:r>
                <a:rPr lang="en-US" dirty="0">
                  <a:solidFill>
                    <a:schemeClr val="bg1"/>
                  </a:solidFill>
                </a:rPr>
                <a:t>Objective</a:t>
              </a:r>
            </a:p>
          </p:txBody>
        </p:sp>
        <p:sp>
          <p:nvSpPr>
            <p:cNvPr id="19" name="TextBox 18">
              <a:extLst>
                <a:ext uri="{FF2B5EF4-FFF2-40B4-BE49-F238E27FC236}">
                  <a16:creationId xmlns:a16="http://schemas.microsoft.com/office/drawing/2014/main" id="{EF48B4E6-E12B-2B8E-69F2-B9EE799C1E21}"/>
                </a:ext>
              </a:extLst>
            </p:cNvPr>
            <p:cNvSpPr txBox="1"/>
            <p:nvPr/>
          </p:nvSpPr>
          <p:spPr>
            <a:xfrm>
              <a:off x="7570318" y="3238171"/>
              <a:ext cx="970137" cy="369332"/>
            </a:xfrm>
            <a:prstGeom prst="rect">
              <a:avLst/>
            </a:prstGeom>
            <a:noFill/>
            <a:ln w="25400">
              <a:solidFill>
                <a:schemeClr val="tx1"/>
              </a:solidFill>
            </a:ln>
          </p:spPr>
          <p:txBody>
            <a:bodyPr wrap="none" rtlCol="0">
              <a:spAutoFit/>
            </a:bodyPr>
            <a:lstStyle/>
            <a:p>
              <a:r>
                <a:rPr lang="en-US" dirty="0"/>
                <a:t>FEP Film</a:t>
              </a:r>
            </a:p>
          </p:txBody>
        </p:sp>
        <p:cxnSp>
          <p:nvCxnSpPr>
            <p:cNvPr id="21" name="Straight Arrow Connector 20">
              <a:extLst>
                <a:ext uri="{FF2B5EF4-FFF2-40B4-BE49-F238E27FC236}">
                  <a16:creationId xmlns:a16="http://schemas.microsoft.com/office/drawing/2014/main" id="{B6F9B7E5-ADBC-901E-406F-975FC2743B3C}"/>
                </a:ext>
              </a:extLst>
            </p:cNvPr>
            <p:cNvCxnSpPr/>
            <p:nvPr/>
          </p:nvCxnSpPr>
          <p:spPr>
            <a:xfrm flipH="1">
              <a:off x="7364483" y="3598302"/>
              <a:ext cx="229032" cy="2855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DE7A4C-A42E-B2A3-2E45-54165A637CE8}"/>
                </a:ext>
              </a:extLst>
            </p:cNvPr>
            <p:cNvCxnSpPr/>
            <p:nvPr/>
          </p:nvCxnSpPr>
          <p:spPr>
            <a:xfrm>
              <a:off x="6932645" y="4010864"/>
              <a:ext cx="0" cy="278299"/>
            </a:xfrm>
            <a:prstGeom prst="straightConnector1">
              <a:avLst/>
            </a:prstGeom>
            <a:ln w="25400">
              <a:solidFill>
                <a:srgbClr val="E909B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5AEC7A5C-986E-3C45-28AA-0702BCE12B0C}"/>
                </a:ext>
              </a:extLst>
            </p:cNvPr>
            <p:cNvSpPr txBox="1"/>
            <p:nvPr/>
          </p:nvSpPr>
          <p:spPr>
            <a:xfrm>
              <a:off x="7023965" y="3951980"/>
              <a:ext cx="1273105" cy="369332"/>
            </a:xfrm>
            <a:prstGeom prst="rect">
              <a:avLst/>
            </a:prstGeom>
            <a:noFill/>
          </p:spPr>
          <p:txBody>
            <a:bodyPr wrap="none" rtlCol="0">
              <a:spAutoFit/>
            </a:bodyPr>
            <a:lstStyle/>
            <a:p>
              <a:r>
                <a:rPr lang="en-US" dirty="0"/>
                <a:t>100um Gap</a:t>
              </a:r>
            </a:p>
          </p:txBody>
        </p:sp>
        <p:cxnSp>
          <p:nvCxnSpPr>
            <p:cNvPr id="25" name="Straight Arrow Connector 24">
              <a:extLst>
                <a:ext uri="{FF2B5EF4-FFF2-40B4-BE49-F238E27FC236}">
                  <a16:creationId xmlns:a16="http://schemas.microsoft.com/office/drawing/2014/main" id="{F99E3AC8-6548-96F5-81A0-D1344B3E7FBD}"/>
                </a:ext>
              </a:extLst>
            </p:cNvPr>
            <p:cNvCxnSpPr>
              <a:cxnSpLocks/>
            </p:cNvCxnSpPr>
            <p:nvPr/>
          </p:nvCxnSpPr>
          <p:spPr>
            <a:xfrm>
              <a:off x="3408783" y="3454065"/>
              <a:ext cx="0" cy="846228"/>
            </a:xfrm>
            <a:prstGeom prst="straightConnector1">
              <a:avLst/>
            </a:prstGeom>
            <a:ln w="25400">
              <a:solidFill>
                <a:srgbClr val="E909B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DA538983-0C28-6C9C-93E7-B626CC36B617}"/>
                </a:ext>
              </a:extLst>
            </p:cNvPr>
            <p:cNvSpPr txBox="1"/>
            <p:nvPr/>
          </p:nvSpPr>
          <p:spPr>
            <a:xfrm>
              <a:off x="3404176" y="3488915"/>
              <a:ext cx="958917" cy="369332"/>
            </a:xfrm>
            <a:prstGeom prst="rect">
              <a:avLst/>
            </a:prstGeom>
            <a:noFill/>
          </p:spPr>
          <p:txBody>
            <a:bodyPr wrap="none" rtlCol="0">
              <a:spAutoFit/>
            </a:bodyPr>
            <a:lstStyle/>
            <a:p>
              <a:r>
                <a:rPr lang="en-US" dirty="0"/>
                <a:t>1600um</a:t>
              </a:r>
            </a:p>
          </p:txBody>
        </p:sp>
        <p:cxnSp>
          <p:nvCxnSpPr>
            <p:cNvPr id="28" name="Straight Arrow Connector 27">
              <a:extLst>
                <a:ext uri="{FF2B5EF4-FFF2-40B4-BE49-F238E27FC236}">
                  <a16:creationId xmlns:a16="http://schemas.microsoft.com/office/drawing/2014/main" id="{43FE87C7-A460-4CB9-6DB8-DC71EE1669ED}"/>
                </a:ext>
              </a:extLst>
            </p:cNvPr>
            <p:cNvCxnSpPr>
              <a:cxnSpLocks/>
              <a:stCxn id="17" idx="3"/>
            </p:cNvCxnSpPr>
            <p:nvPr/>
          </p:nvCxnSpPr>
          <p:spPr>
            <a:xfrm flipH="1">
              <a:off x="5959150" y="3190723"/>
              <a:ext cx="29080" cy="1090638"/>
            </a:xfrm>
            <a:prstGeom prst="straightConnector1">
              <a:avLst/>
            </a:prstGeom>
            <a:ln w="25400">
              <a:solidFill>
                <a:srgbClr val="E909BE"/>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BD34F1BA-3BD6-087C-170E-C675216044CF}"/>
                </a:ext>
              </a:extLst>
            </p:cNvPr>
            <p:cNvSpPr txBox="1"/>
            <p:nvPr/>
          </p:nvSpPr>
          <p:spPr>
            <a:xfrm>
              <a:off x="6028366" y="3199023"/>
              <a:ext cx="958917" cy="646331"/>
            </a:xfrm>
            <a:prstGeom prst="rect">
              <a:avLst/>
            </a:prstGeom>
            <a:noFill/>
          </p:spPr>
          <p:txBody>
            <a:bodyPr wrap="none" rtlCol="0">
              <a:spAutoFit/>
            </a:bodyPr>
            <a:lstStyle/>
            <a:p>
              <a:r>
                <a:rPr lang="en-US" dirty="0"/>
                <a:t>2500um</a:t>
              </a:r>
            </a:p>
            <a:p>
              <a:r>
                <a:rPr lang="en-US" dirty="0"/>
                <a:t>WD</a:t>
              </a:r>
            </a:p>
          </p:txBody>
        </p:sp>
        <p:sp>
          <p:nvSpPr>
            <p:cNvPr id="31" name="Block Arc 30">
              <a:extLst>
                <a:ext uri="{FF2B5EF4-FFF2-40B4-BE49-F238E27FC236}">
                  <a16:creationId xmlns:a16="http://schemas.microsoft.com/office/drawing/2014/main" id="{E1CB6ECA-8050-CE03-B001-5327E8A86D13}"/>
                </a:ext>
              </a:extLst>
            </p:cNvPr>
            <p:cNvSpPr/>
            <p:nvPr/>
          </p:nvSpPr>
          <p:spPr>
            <a:xfrm>
              <a:off x="346445" y="1854908"/>
              <a:ext cx="2819395" cy="1693567"/>
            </a:xfrm>
            <a:prstGeom prst="blockArc">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Block Arc 31">
              <a:extLst>
                <a:ext uri="{FF2B5EF4-FFF2-40B4-BE49-F238E27FC236}">
                  <a16:creationId xmlns:a16="http://schemas.microsoft.com/office/drawing/2014/main" id="{6773215F-CB73-1FF8-CE95-B32059707E0A}"/>
                </a:ext>
              </a:extLst>
            </p:cNvPr>
            <p:cNvSpPr/>
            <p:nvPr/>
          </p:nvSpPr>
          <p:spPr>
            <a:xfrm>
              <a:off x="8759864" y="1888518"/>
              <a:ext cx="2819395" cy="1693567"/>
            </a:xfrm>
            <a:prstGeom prst="blockArc">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ectangle 32">
              <a:extLst>
                <a:ext uri="{FF2B5EF4-FFF2-40B4-BE49-F238E27FC236}">
                  <a16:creationId xmlns:a16="http://schemas.microsoft.com/office/drawing/2014/main" id="{462CF563-F864-9419-6A5C-2618AA3BA1E3}"/>
                </a:ext>
              </a:extLst>
            </p:cNvPr>
            <p:cNvSpPr/>
            <p:nvPr/>
          </p:nvSpPr>
          <p:spPr>
            <a:xfrm>
              <a:off x="2563250" y="2708183"/>
              <a:ext cx="840924" cy="276526"/>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3A6B7C8-5F17-4F6E-E3B6-6FF01485B53F}"/>
                </a:ext>
              </a:extLst>
            </p:cNvPr>
            <p:cNvSpPr/>
            <p:nvPr/>
          </p:nvSpPr>
          <p:spPr>
            <a:xfrm>
              <a:off x="8559720" y="2734225"/>
              <a:ext cx="840924" cy="276526"/>
            </a:xfrm>
            <a:prstGeom prst="rect">
              <a:avLst/>
            </a:prstGeom>
            <a:solidFill>
              <a:schemeClr val="bg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8B308FE9-4871-BEBD-0A6F-4A4332E1F1F3}"/>
                </a:ext>
              </a:extLst>
            </p:cNvPr>
            <p:cNvSpPr txBox="1"/>
            <p:nvPr/>
          </p:nvSpPr>
          <p:spPr>
            <a:xfrm rot="973192">
              <a:off x="1299610" y="2106037"/>
              <a:ext cx="2028585" cy="697579"/>
            </a:xfrm>
            <a:prstGeom prst="rect">
              <a:avLst/>
            </a:prstGeom>
            <a:noFill/>
          </p:spPr>
          <p:txBody>
            <a:bodyPr wrap="none" rtlCol="0">
              <a:prstTxWarp prst="textArchUp">
                <a:avLst/>
              </a:prstTxWarp>
              <a:spAutoFit/>
            </a:bodyPr>
            <a:lstStyle/>
            <a:p>
              <a:r>
                <a:rPr lang="en-US" dirty="0"/>
                <a:t>Fluid Flow</a:t>
              </a:r>
            </a:p>
          </p:txBody>
        </p:sp>
        <p:sp>
          <p:nvSpPr>
            <p:cNvPr id="37" name="TextBox 36">
              <a:extLst>
                <a:ext uri="{FF2B5EF4-FFF2-40B4-BE49-F238E27FC236}">
                  <a16:creationId xmlns:a16="http://schemas.microsoft.com/office/drawing/2014/main" id="{C382CED4-3036-FC6C-8EB5-7D58ACAC4B5D}"/>
                </a:ext>
              </a:extLst>
            </p:cNvPr>
            <p:cNvSpPr txBox="1"/>
            <p:nvPr/>
          </p:nvSpPr>
          <p:spPr>
            <a:xfrm rot="1399542">
              <a:off x="9673216" y="2234559"/>
              <a:ext cx="2028585" cy="784561"/>
            </a:xfrm>
            <a:prstGeom prst="rect">
              <a:avLst/>
            </a:prstGeom>
            <a:noFill/>
          </p:spPr>
          <p:txBody>
            <a:bodyPr wrap="none" rtlCol="0">
              <a:prstTxWarp prst="textArchUp">
                <a:avLst/>
              </a:prstTxWarp>
              <a:spAutoFit/>
            </a:bodyPr>
            <a:lstStyle/>
            <a:p>
              <a:r>
                <a:rPr lang="en-US" dirty="0"/>
                <a:t>Fluid Flow</a:t>
              </a:r>
            </a:p>
          </p:txBody>
        </p:sp>
        <p:sp>
          <p:nvSpPr>
            <p:cNvPr id="40" name="Arrow: Curved Down 39">
              <a:extLst>
                <a:ext uri="{FF2B5EF4-FFF2-40B4-BE49-F238E27FC236}">
                  <a16:creationId xmlns:a16="http://schemas.microsoft.com/office/drawing/2014/main" id="{4080D486-FCF2-E267-987C-A9492C5254AF}"/>
                </a:ext>
              </a:extLst>
            </p:cNvPr>
            <p:cNvSpPr/>
            <p:nvPr/>
          </p:nvSpPr>
          <p:spPr>
            <a:xfrm>
              <a:off x="597545" y="2187045"/>
              <a:ext cx="2462896" cy="4096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Arrow: Curved Down 40">
              <a:extLst>
                <a:ext uri="{FF2B5EF4-FFF2-40B4-BE49-F238E27FC236}">
                  <a16:creationId xmlns:a16="http://schemas.microsoft.com/office/drawing/2014/main" id="{3D145547-E55B-7717-7781-364F1F90F9C2}"/>
                </a:ext>
              </a:extLst>
            </p:cNvPr>
            <p:cNvSpPr/>
            <p:nvPr/>
          </p:nvSpPr>
          <p:spPr>
            <a:xfrm>
              <a:off x="8969260" y="2238687"/>
              <a:ext cx="2462896" cy="409664"/>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Rectangle 41">
              <a:extLst>
                <a:ext uri="{FF2B5EF4-FFF2-40B4-BE49-F238E27FC236}">
                  <a16:creationId xmlns:a16="http://schemas.microsoft.com/office/drawing/2014/main" id="{E027FCC3-B337-DC87-CD68-527BA7037F40}"/>
                </a:ext>
              </a:extLst>
            </p:cNvPr>
            <p:cNvSpPr/>
            <p:nvPr/>
          </p:nvSpPr>
          <p:spPr>
            <a:xfrm>
              <a:off x="838200" y="2872488"/>
              <a:ext cx="592702" cy="24920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21AD6D3-4E69-5DC6-89E3-66AE15EBD6C2}"/>
                </a:ext>
              </a:extLst>
            </p:cNvPr>
            <p:cNvSpPr/>
            <p:nvPr/>
          </p:nvSpPr>
          <p:spPr>
            <a:xfrm>
              <a:off x="10492299" y="2865161"/>
              <a:ext cx="592702" cy="249206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ECBBC68F-EDA0-0A8E-DF75-7AD1009BF7ED}"/>
                </a:ext>
              </a:extLst>
            </p:cNvPr>
            <p:cNvSpPr/>
            <p:nvPr/>
          </p:nvSpPr>
          <p:spPr>
            <a:xfrm>
              <a:off x="10016749" y="4707949"/>
              <a:ext cx="592702" cy="6566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TextBox 46">
            <a:extLst>
              <a:ext uri="{FF2B5EF4-FFF2-40B4-BE49-F238E27FC236}">
                <a16:creationId xmlns:a16="http://schemas.microsoft.com/office/drawing/2014/main" id="{792BB1AA-0ADF-56BD-8B63-FFE954CE4F22}"/>
              </a:ext>
            </a:extLst>
          </p:cNvPr>
          <p:cNvSpPr txBox="1"/>
          <p:nvPr/>
        </p:nvSpPr>
        <p:spPr>
          <a:xfrm>
            <a:off x="337115" y="5327780"/>
            <a:ext cx="9794669" cy="1200329"/>
          </a:xfrm>
          <a:prstGeom prst="rect">
            <a:avLst/>
          </a:prstGeom>
          <a:noFill/>
        </p:spPr>
        <p:txBody>
          <a:bodyPr wrap="none" rtlCol="0">
            <a:spAutoFit/>
          </a:bodyPr>
          <a:lstStyle/>
          <a:p>
            <a:pPr marL="285750" indent="-285750">
              <a:buFont typeface="Arial" panose="020B0604020202020204" pitchFamily="34" charset="0"/>
              <a:buChar char="•"/>
            </a:pPr>
            <a:r>
              <a:rPr lang="en-US" dirty="0"/>
              <a:t>Smallish volume on top of entire slide surface (about 60uL)</a:t>
            </a:r>
          </a:p>
          <a:p>
            <a:pPr marL="285750" indent="-285750">
              <a:buFont typeface="Arial" panose="020B0604020202020204" pitchFamily="34" charset="0"/>
              <a:buChar char="•"/>
            </a:pPr>
            <a:r>
              <a:rPr lang="en-US" dirty="0"/>
              <a:t>No dilution of stain solution</a:t>
            </a:r>
          </a:p>
          <a:p>
            <a:pPr marL="285750" indent="-285750">
              <a:buFont typeface="Arial" panose="020B0604020202020204" pitchFamily="34" charset="0"/>
              <a:buChar char="•"/>
            </a:pPr>
            <a:r>
              <a:rPr lang="en-US" dirty="0"/>
              <a:t>FEP film has RI =1.333, PBS = 1.33, So if PBS is above and below the FEP film, it is effectively invisible</a:t>
            </a:r>
          </a:p>
          <a:p>
            <a:pPr marL="285750" indent="-285750">
              <a:buFont typeface="Arial" panose="020B0604020202020204" pitchFamily="34" charset="0"/>
              <a:buChar char="•"/>
            </a:pPr>
            <a:r>
              <a:rPr lang="en-US" b="1" dirty="0"/>
              <a:t>FEP film is a physical barrier, but not an optical barrier</a:t>
            </a:r>
          </a:p>
        </p:txBody>
      </p:sp>
    </p:spTree>
    <p:extLst>
      <p:ext uri="{BB962C8B-B14F-4D97-AF65-F5344CB8AC3E}">
        <p14:creationId xmlns:p14="http://schemas.microsoft.com/office/powerpoint/2010/main" val="3597224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A8DC9-DCEC-9EC3-E550-2203D05BC47B}"/>
              </a:ext>
            </a:extLst>
          </p:cNvPr>
          <p:cNvSpPr>
            <a:spLocks noGrp="1"/>
          </p:cNvSpPr>
          <p:nvPr>
            <p:ph type="title"/>
          </p:nvPr>
        </p:nvSpPr>
        <p:spPr>
          <a:xfrm>
            <a:off x="838200" y="365126"/>
            <a:ext cx="10515600" cy="695923"/>
          </a:xfrm>
        </p:spPr>
        <p:txBody>
          <a:bodyPr/>
          <a:lstStyle/>
          <a:p>
            <a:r>
              <a:rPr lang="en-US" dirty="0"/>
              <a:t>File Format</a:t>
            </a:r>
          </a:p>
        </p:txBody>
      </p:sp>
      <p:sp>
        <p:nvSpPr>
          <p:cNvPr id="3" name="Content Placeholder 2">
            <a:extLst>
              <a:ext uri="{FF2B5EF4-FFF2-40B4-BE49-F238E27FC236}">
                <a16:creationId xmlns:a16="http://schemas.microsoft.com/office/drawing/2014/main" id="{51D73C60-F0B8-D335-53C9-098051E88FCE}"/>
              </a:ext>
            </a:extLst>
          </p:cNvPr>
          <p:cNvSpPr>
            <a:spLocks noGrp="1"/>
          </p:cNvSpPr>
          <p:nvPr>
            <p:ph idx="1"/>
          </p:nvPr>
        </p:nvSpPr>
        <p:spPr>
          <a:xfrm>
            <a:off x="838199" y="1207698"/>
            <a:ext cx="10816088" cy="4969265"/>
          </a:xfrm>
        </p:spPr>
        <p:txBody>
          <a:bodyPr>
            <a:normAutofit/>
          </a:bodyPr>
          <a:lstStyle/>
          <a:p>
            <a:r>
              <a:rPr lang="en-US" sz="1800" dirty="0"/>
              <a:t>DWG or DXF. DWG is a proprietary file format only for AutoCAD. DXF is the opensource equivalent. </a:t>
            </a:r>
          </a:p>
          <a:p>
            <a:r>
              <a:rPr lang="en-US" sz="1800" dirty="0"/>
              <a:t>Proprietary file formats are a scam and need to be discouraged to be developed. </a:t>
            </a:r>
            <a:r>
              <a:rPr lang="en-US" sz="1800" b="1" u="sng" dirty="0"/>
              <a:t>Use</a:t>
            </a:r>
            <a:r>
              <a:rPr lang="en-US" sz="1800" u="sng" dirty="0"/>
              <a:t> </a:t>
            </a:r>
            <a:r>
              <a:rPr lang="en-US" sz="1800" b="1" u="sng" dirty="0"/>
              <a:t>DXF!</a:t>
            </a:r>
          </a:p>
          <a:p>
            <a:r>
              <a:rPr lang="en-US" sz="1800" dirty="0"/>
              <a:t>While it appears initially that masks will have surfaces, don’t be alarmed that both DWG and DXF don’t have them. Its inherent in the design of those file types. They only save the borders. Don’t worry about making true surfaces due to this. Filling in enclosed surfaces or leaving them open is determined later in the software that generates the masks. </a:t>
            </a:r>
          </a:p>
        </p:txBody>
      </p:sp>
      <p:graphicFrame>
        <p:nvGraphicFramePr>
          <p:cNvPr id="4" name="Object 3">
            <a:extLst>
              <a:ext uri="{FF2B5EF4-FFF2-40B4-BE49-F238E27FC236}">
                <a16:creationId xmlns:a16="http://schemas.microsoft.com/office/drawing/2014/main" id="{E4EA6A43-B28F-C117-708A-5813C04C5E87}"/>
              </a:ext>
            </a:extLst>
          </p:cNvPr>
          <p:cNvGraphicFramePr>
            <a:graphicFrameLocks noChangeAspect="1"/>
          </p:cNvGraphicFramePr>
          <p:nvPr/>
        </p:nvGraphicFramePr>
        <p:xfrm>
          <a:off x="2507052" y="3483115"/>
          <a:ext cx="2623563" cy="2710762"/>
        </p:xfrm>
        <a:graphic>
          <a:graphicData uri="http://schemas.openxmlformats.org/presentationml/2006/ole">
            <mc:AlternateContent xmlns:mc="http://schemas.openxmlformats.org/markup-compatibility/2006">
              <mc:Choice xmlns:v="urn:schemas-microsoft-com:vml" Requires="v">
                <p:oleObj name="Bitmap Image" r:id="rId2" imgW="6591240" imgH="6810480" progId="PBrush">
                  <p:embed/>
                </p:oleObj>
              </mc:Choice>
              <mc:Fallback>
                <p:oleObj name="Bitmap Image" r:id="rId2" imgW="6591240" imgH="6810480" progId="PBrush">
                  <p:embed/>
                  <p:pic>
                    <p:nvPicPr>
                      <p:cNvPr id="4" name="Object 3">
                        <a:extLst>
                          <a:ext uri="{FF2B5EF4-FFF2-40B4-BE49-F238E27FC236}">
                            <a16:creationId xmlns:a16="http://schemas.microsoft.com/office/drawing/2014/main" id="{E4EA6A43-B28F-C117-708A-5813C04C5E87}"/>
                          </a:ext>
                        </a:extLst>
                      </p:cNvPr>
                      <p:cNvPicPr/>
                      <p:nvPr/>
                    </p:nvPicPr>
                    <p:blipFill>
                      <a:blip r:embed="rId3"/>
                      <a:stretch>
                        <a:fillRect/>
                      </a:stretch>
                    </p:blipFill>
                    <p:spPr>
                      <a:xfrm>
                        <a:off x="2507052" y="3483115"/>
                        <a:ext cx="2623563" cy="2710762"/>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BC96D9DE-E098-EDB4-542A-72F0DCE7B9FF}"/>
              </a:ext>
            </a:extLst>
          </p:cNvPr>
          <p:cNvSpPr txBox="1"/>
          <p:nvPr/>
        </p:nvSpPr>
        <p:spPr>
          <a:xfrm>
            <a:off x="557223" y="4472108"/>
            <a:ext cx="1949829" cy="369332"/>
          </a:xfrm>
          <a:prstGeom prst="rect">
            <a:avLst/>
          </a:prstGeom>
          <a:noFill/>
        </p:spPr>
        <p:txBody>
          <a:bodyPr wrap="none" rtlCol="0">
            <a:spAutoFit/>
          </a:bodyPr>
          <a:lstStyle/>
          <a:p>
            <a:r>
              <a:rPr lang="en-US" dirty="0"/>
              <a:t>DWG File Format =</a:t>
            </a:r>
          </a:p>
        </p:txBody>
      </p:sp>
      <p:sp>
        <p:nvSpPr>
          <p:cNvPr id="6" name="TextBox 5">
            <a:extLst>
              <a:ext uri="{FF2B5EF4-FFF2-40B4-BE49-F238E27FC236}">
                <a16:creationId xmlns:a16="http://schemas.microsoft.com/office/drawing/2014/main" id="{60EA341B-E3B8-D09E-AC11-8FDF9B3F0FFC}"/>
              </a:ext>
            </a:extLst>
          </p:cNvPr>
          <p:cNvSpPr txBox="1"/>
          <p:nvPr/>
        </p:nvSpPr>
        <p:spPr>
          <a:xfrm>
            <a:off x="2219505" y="6145540"/>
            <a:ext cx="3876495" cy="646331"/>
          </a:xfrm>
          <a:prstGeom prst="rect">
            <a:avLst/>
          </a:prstGeom>
          <a:noFill/>
        </p:spPr>
        <p:txBody>
          <a:bodyPr wrap="square" rtlCol="0">
            <a:spAutoFit/>
          </a:bodyPr>
          <a:lstStyle/>
          <a:p>
            <a:r>
              <a:rPr lang="en-US" dirty="0"/>
              <a:t>“Gimmie all of those subscription fees”</a:t>
            </a:r>
          </a:p>
          <a:p>
            <a:r>
              <a:rPr lang="en-US" dirty="0"/>
              <a:t>-probably what this guy was thinking</a:t>
            </a:r>
          </a:p>
        </p:txBody>
      </p:sp>
      <p:graphicFrame>
        <p:nvGraphicFramePr>
          <p:cNvPr id="7" name="Object 6">
            <a:extLst>
              <a:ext uri="{FF2B5EF4-FFF2-40B4-BE49-F238E27FC236}">
                <a16:creationId xmlns:a16="http://schemas.microsoft.com/office/drawing/2014/main" id="{37D51716-F521-303D-D72E-C14C9B1691D0}"/>
              </a:ext>
            </a:extLst>
          </p:cNvPr>
          <p:cNvGraphicFramePr>
            <a:graphicFrameLocks noChangeAspect="1"/>
          </p:cNvGraphicFramePr>
          <p:nvPr/>
        </p:nvGraphicFramePr>
        <p:xfrm>
          <a:off x="8730237" y="3914165"/>
          <a:ext cx="2623563" cy="1896306"/>
        </p:xfrm>
        <a:graphic>
          <a:graphicData uri="http://schemas.openxmlformats.org/presentationml/2006/ole">
            <mc:AlternateContent xmlns:mc="http://schemas.openxmlformats.org/markup-compatibility/2006">
              <mc:Choice xmlns:v="urn:schemas-microsoft-com:vml" Requires="v">
                <p:oleObj name="Bitmap Image" r:id="rId4" imgW="3676680" imgH="2657520" progId="PBrush">
                  <p:embed/>
                </p:oleObj>
              </mc:Choice>
              <mc:Fallback>
                <p:oleObj name="Bitmap Image" r:id="rId4" imgW="3676680" imgH="2657520" progId="PBrush">
                  <p:embed/>
                  <p:pic>
                    <p:nvPicPr>
                      <p:cNvPr id="7" name="Object 6">
                        <a:extLst>
                          <a:ext uri="{FF2B5EF4-FFF2-40B4-BE49-F238E27FC236}">
                            <a16:creationId xmlns:a16="http://schemas.microsoft.com/office/drawing/2014/main" id="{37D51716-F521-303D-D72E-C14C9B1691D0}"/>
                          </a:ext>
                        </a:extLst>
                      </p:cNvPr>
                      <p:cNvPicPr/>
                      <p:nvPr/>
                    </p:nvPicPr>
                    <p:blipFill>
                      <a:blip r:embed="rId5"/>
                      <a:stretch>
                        <a:fillRect/>
                      </a:stretch>
                    </p:blipFill>
                    <p:spPr>
                      <a:xfrm>
                        <a:off x="8730237" y="3914165"/>
                        <a:ext cx="2623563" cy="1896306"/>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570DBA44-C067-5EF2-BEF9-6CCF0249DDFA}"/>
              </a:ext>
            </a:extLst>
          </p:cNvPr>
          <p:cNvSpPr txBox="1"/>
          <p:nvPr/>
        </p:nvSpPr>
        <p:spPr>
          <a:xfrm>
            <a:off x="6799468" y="4492986"/>
            <a:ext cx="1825436" cy="369332"/>
          </a:xfrm>
          <a:prstGeom prst="rect">
            <a:avLst/>
          </a:prstGeom>
          <a:noFill/>
        </p:spPr>
        <p:txBody>
          <a:bodyPr wrap="none" rtlCol="0">
            <a:spAutoFit/>
          </a:bodyPr>
          <a:lstStyle/>
          <a:p>
            <a:r>
              <a:rPr lang="en-US" dirty="0"/>
              <a:t>DXF File Format =</a:t>
            </a:r>
          </a:p>
        </p:txBody>
      </p:sp>
      <p:sp>
        <p:nvSpPr>
          <p:cNvPr id="9" name="TextBox 8">
            <a:extLst>
              <a:ext uri="{FF2B5EF4-FFF2-40B4-BE49-F238E27FC236}">
                <a16:creationId xmlns:a16="http://schemas.microsoft.com/office/drawing/2014/main" id="{8780CFFB-FDEF-648D-3E5A-6416667F5DAC}"/>
              </a:ext>
            </a:extLst>
          </p:cNvPr>
          <p:cNvSpPr txBox="1"/>
          <p:nvPr/>
        </p:nvSpPr>
        <p:spPr>
          <a:xfrm>
            <a:off x="8260484" y="5934670"/>
            <a:ext cx="3876495" cy="923330"/>
          </a:xfrm>
          <a:prstGeom prst="rect">
            <a:avLst/>
          </a:prstGeom>
          <a:noFill/>
        </p:spPr>
        <p:txBody>
          <a:bodyPr wrap="square" rtlCol="0">
            <a:spAutoFit/>
          </a:bodyPr>
          <a:lstStyle/>
          <a:p>
            <a:r>
              <a:rPr lang="en-US" dirty="0"/>
              <a:t>The world is now a better place due to the small, but powerful choice you just made. </a:t>
            </a:r>
          </a:p>
        </p:txBody>
      </p:sp>
    </p:spTree>
    <p:extLst>
      <p:ext uri="{BB962C8B-B14F-4D97-AF65-F5344CB8AC3E}">
        <p14:creationId xmlns:p14="http://schemas.microsoft.com/office/powerpoint/2010/main" val="30948556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4E0A8E-9A2A-B2B7-53F4-CDFDFF91E4D9}"/>
              </a:ext>
            </a:extLst>
          </p:cNvPr>
          <p:cNvSpPr>
            <a:spLocks noGrp="1"/>
          </p:cNvSpPr>
          <p:nvPr>
            <p:ph type="title"/>
          </p:nvPr>
        </p:nvSpPr>
        <p:spPr>
          <a:xfrm>
            <a:off x="0" y="-86422"/>
            <a:ext cx="10515600" cy="635539"/>
          </a:xfrm>
        </p:spPr>
        <p:txBody>
          <a:bodyPr>
            <a:normAutofit fontScale="90000"/>
          </a:bodyPr>
          <a:lstStyle/>
          <a:p>
            <a:r>
              <a:rPr lang="en-US" dirty="0" err="1"/>
              <a:t>FreeCAD</a:t>
            </a:r>
            <a:r>
              <a:rPr lang="en-US" dirty="0"/>
              <a:t> Mode</a:t>
            </a:r>
          </a:p>
        </p:txBody>
      </p:sp>
      <p:graphicFrame>
        <p:nvGraphicFramePr>
          <p:cNvPr id="4" name="Object 3">
            <a:extLst>
              <a:ext uri="{FF2B5EF4-FFF2-40B4-BE49-F238E27FC236}">
                <a16:creationId xmlns:a16="http://schemas.microsoft.com/office/drawing/2014/main" id="{3ABC3BB0-3617-4B80-EF8D-B63E5FD9B19E}"/>
              </a:ext>
            </a:extLst>
          </p:cNvPr>
          <p:cNvGraphicFramePr>
            <a:graphicFrameLocks noChangeAspect="1"/>
          </p:cNvGraphicFramePr>
          <p:nvPr/>
        </p:nvGraphicFramePr>
        <p:xfrm>
          <a:off x="222130" y="642668"/>
          <a:ext cx="11747740" cy="6114790"/>
        </p:xfrm>
        <a:graphic>
          <a:graphicData uri="http://schemas.openxmlformats.org/presentationml/2006/ole">
            <mc:AlternateContent xmlns:mc="http://schemas.openxmlformats.org/markup-compatibility/2006">
              <mc:Choice xmlns:v="urn:schemas-microsoft-com:vml" Requires="v">
                <p:oleObj name="Bitmap Image" r:id="rId2" imgW="14697000" imgH="7648560" progId="PBrush">
                  <p:embed/>
                </p:oleObj>
              </mc:Choice>
              <mc:Fallback>
                <p:oleObj name="Bitmap Image" r:id="rId2" imgW="14697000" imgH="7648560" progId="PBrush">
                  <p:embed/>
                  <p:pic>
                    <p:nvPicPr>
                      <p:cNvPr id="4" name="Object 3">
                        <a:extLst>
                          <a:ext uri="{FF2B5EF4-FFF2-40B4-BE49-F238E27FC236}">
                            <a16:creationId xmlns:a16="http://schemas.microsoft.com/office/drawing/2014/main" id="{3ABC3BB0-3617-4B80-EF8D-B63E5FD9B19E}"/>
                          </a:ext>
                        </a:extLst>
                      </p:cNvPr>
                      <p:cNvPicPr/>
                      <p:nvPr/>
                    </p:nvPicPr>
                    <p:blipFill>
                      <a:blip r:embed="rId3"/>
                      <a:stretch>
                        <a:fillRect/>
                      </a:stretch>
                    </p:blipFill>
                    <p:spPr>
                      <a:xfrm>
                        <a:off x="222130" y="642668"/>
                        <a:ext cx="11747740" cy="6114790"/>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E5A918FA-385B-3403-9C02-3334B59CC737}"/>
              </a:ext>
            </a:extLst>
          </p:cNvPr>
          <p:cNvSpPr>
            <a:spLocks noGrp="1"/>
          </p:cNvSpPr>
          <p:nvPr>
            <p:ph idx="1"/>
          </p:nvPr>
        </p:nvSpPr>
        <p:spPr>
          <a:xfrm>
            <a:off x="104954" y="4037164"/>
            <a:ext cx="4242759" cy="2596550"/>
          </a:xfrm>
          <a:solidFill>
            <a:schemeClr val="bg1"/>
          </a:solidFill>
          <a:ln w="38100">
            <a:solidFill>
              <a:srgbClr val="FF0000"/>
            </a:solidFill>
          </a:ln>
        </p:spPr>
        <p:txBody>
          <a:bodyPr>
            <a:normAutofit/>
          </a:bodyPr>
          <a:lstStyle/>
          <a:p>
            <a:r>
              <a:rPr lang="en-US" sz="2000" dirty="0"/>
              <a:t>Easy. Just make sketches. No need to extrude them too. Literally just bare sketches. </a:t>
            </a:r>
          </a:p>
          <a:p>
            <a:r>
              <a:rPr lang="en-US" sz="2000" dirty="0"/>
              <a:t>For organization, I recommend making bodies for each photomask which is done in part designer.</a:t>
            </a:r>
          </a:p>
          <a:p>
            <a:r>
              <a:rPr lang="en-US" sz="2000" b="1" u="sng" dirty="0"/>
              <a:t>Huge tip</a:t>
            </a:r>
            <a:r>
              <a:rPr lang="en-US" sz="2000" dirty="0"/>
              <a:t>. Make them parametric models. </a:t>
            </a:r>
          </a:p>
        </p:txBody>
      </p:sp>
    </p:spTree>
    <p:extLst>
      <p:ext uri="{BB962C8B-B14F-4D97-AF65-F5344CB8AC3E}">
        <p14:creationId xmlns:p14="http://schemas.microsoft.com/office/powerpoint/2010/main" val="494521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74AEE-A986-1B36-42DE-B05A5A05F160}"/>
              </a:ext>
            </a:extLst>
          </p:cNvPr>
          <p:cNvSpPr>
            <a:spLocks noGrp="1"/>
          </p:cNvSpPr>
          <p:nvPr>
            <p:ph type="title"/>
          </p:nvPr>
        </p:nvSpPr>
        <p:spPr>
          <a:xfrm>
            <a:off x="306572" y="161857"/>
            <a:ext cx="10515600" cy="708763"/>
          </a:xfrm>
        </p:spPr>
        <p:txBody>
          <a:bodyPr/>
          <a:lstStyle/>
          <a:p>
            <a:r>
              <a:rPr lang="en-US" dirty="0"/>
              <a:t>Completed Microfluidic Device</a:t>
            </a:r>
          </a:p>
        </p:txBody>
      </p:sp>
      <p:sp>
        <p:nvSpPr>
          <p:cNvPr id="3" name="Content Placeholder 2">
            <a:extLst>
              <a:ext uri="{FF2B5EF4-FFF2-40B4-BE49-F238E27FC236}">
                <a16:creationId xmlns:a16="http://schemas.microsoft.com/office/drawing/2014/main" id="{EAC7EC1B-F929-B13D-C009-29D6C1A58FCF}"/>
              </a:ext>
            </a:extLst>
          </p:cNvPr>
          <p:cNvSpPr>
            <a:spLocks noGrp="1"/>
          </p:cNvSpPr>
          <p:nvPr>
            <p:ph idx="1"/>
          </p:nvPr>
        </p:nvSpPr>
        <p:spPr>
          <a:xfrm>
            <a:off x="455428" y="1878788"/>
            <a:ext cx="3499884" cy="4351338"/>
          </a:xfrm>
        </p:spPr>
        <p:txBody>
          <a:bodyPr/>
          <a:lstStyle/>
          <a:p>
            <a:r>
              <a:rPr lang="en-US" dirty="0"/>
              <a:t>15x18mm viewing window</a:t>
            </a:r>
          </a:p>
          <a:p>
            <a:r>
              <a:rPr lang="en-US" dirty="0"/>
              <a:t>FEP film sandwiched in PDMS</a:t>
            </a:r>
          </a:p>
          <a:p>
            <a:r>
              <a:rPr lang="en-US" dirty="0"/>
              <a:t>Iron oxide embedded in PDMS for magnetic alignment</a:t>
            </a:r>
          </a:p>
        </p:txBody>
      </p:sp>
      <p:graphicFrame>
        <p:nvGraphicFramePr>
          <p:cNvPr id="4" name="Object 3">
            <a:extLst>
              <a:ext uri="{FF2B5EF4-FFF2-40B4-BE49-F238E27FC236}">
                <a16:creationId xmlns:a16="http://schemas.microsoft.com/office/drawing/2014/main" id="{2BA317A1-BB8E-D7B5-CE27-58FDA50346DC}"/>
              </a:ext>
            </a:extLst>
          </p:cNvPr>
          <p:cNvGraphicFramePr>
            <a:graphicFrameLocks noChangeAspect="1"/>
          </p:cNvGraphicFramePr>
          <p:nvPr>
            <p:extLst>
              <p:ext uri="{D42A27DB-BD31-4B8C-83A1-F6EECF244321}">
                <p14:modId xmlns:p14="http://schemas.microsoft.com/office/powerpoint/2010/main" val="799501850"/>
              </p:ext>
            </p:extLst>
          </p:nvPr>
        </p:nvGraphicFramePr>
        <p:xfrm>
          <a:off x="4933126" y="3837781"/>
          <a:ext cx="6359661" cy="2858362"/>
        </p:xfrm>
        <a:graphic>
          <a:graphicData uri="http://schemas.openxmlformats.org/presentationml/2006/ole">
            <mc:AlternateContent xmlns:mc="http://schemas.openxmlformats.org/markup-compatibility/2006">
              <mc:Choice xmlns:v="urn:schemas-microsoft-com:vml" Requires="v">
                <p:oleObj name="Bitmap Image" r:id="rId2" imgW="7819920" imgH="3514680" progId="PBrush">
                  <p:embed/>
                </p:oleObj>
              </mc:Choice>
              <mc:Fallback>
                <p:oleObj name="Bitmap Image" r:id="rId2" imgW="7819920" imgH="3514680" progId="PBrush">
                  <p:embed/>
                  <p:pic>
                    <p:nvPicPr>
                      <p:cNvPr id="0" name=""/>
                      <p:cNvPicPr/>
                      <p:nvPr/>
                    </p:nvPicPr>
                    <p:blipFill>
                      <a:blip r:embed="rId3"/>
                      <a:stretch>
                        <a:fillRect/>
                      </a:stretch>
                    </p:blipFill>
                    <p:spPr>
                      <a:xfrm>
                        <a:off x="4933126" y="3837781"/>
                        <a:ext cx="6359661" cy="2858362"/>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A1AE338F-0C31-BE08-56C6-631DB98AFB33}"/>
              </a:ext>
            </a:extLst>
          </p:cNvPr>
          <p:cNvGraphicFramePr>
            <a:graphicFrameLocks noChangeAspect="1"/>
          </p:cNvGraphicFramePr>
          <p:nvPr>
            <p:extLst>
              <p:ext uri="{D42A27DB-BD31-4B8C-83A1-F6EECF244321}">
                <p14:modId xmlns:p14="http://schemas.microsoft.com/office/powerpoint/2010/main" val="69117100"/>
              </p:ext>
            </p:extLst>
          </p:nvPr>
        </p:nvGraphicFramePr>
        <p:xfrm>
          <a:off x="5029156" y="1227390"/>
          <a:ext cx="6167602" cy="2610391"/>
        </p:xfrm>
        <a:graphic>
          <a:graphicData uri="http://schemas.openxmlformats.org/presentationml/2006/ole">
            <mc:AlternateContent xmlns:mc="http://schemas.openxmlformats.org/markup-compatibility/2006">
              <mc:Choice xmlns:v="urn:schemas-microsoft-com:vml" Requires="v">
                <p:oleObj name="Bitmap Image" r:id="rId4" imgW="6638760" imgH="2809800" progId="PBrush">
                  <p:embed/>
                </p:oleObj>
              </mc:Choice>
              <mc:Fallback>
                <p:oleObj name="Bitmap Image" r:id="rId4" imgW="6638760" imgH="2809800" progId="PBrush">
                  <p:embed/>
                  <p:pic>
                    <p:nvPicPr>
                      <p:cNvPr id="0" name=""/>
                      <p:cNvPicPr/>
                      <p:nvPr/>
                    </p:nvPicPr>
                    <p:blipFill>
                      <a:blip r:embed="rId5"/>
                      <a:stretch>
                        <a:fillRect/>
                      </a:stretch>
                    </p:blipFill>
                    <p:spPr>
                      <a:xfrm>
                        <a:off x="5029156" y="1227390"/>
                        <a:ext cx="6167602" cy="2610391"/>
                      </a:xfrm>
                      <a:prstGeom prst="rect">
                        <a:avLst/>
                      </a:prstGeom>
                    </p:spPr>
                  </p:pic>
                </p:oleObj>
              </mc:Fallback>
            </mc:AlternateContent>
          </a:graphicData>
        </a:graphic>
      </p:graphicFrame>
    </p:spTree>
    <p:extLst>
      <p:ext uri="{BB962C8B-B14F-4D97-AF65-F5344CB8AC3E}">
        <p14:creationId xmlns:p14="http://schemas.microsoft.com/office/powerpoint/2010/main" val="4253638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33B049-6219-4803-9730-097EF0A2EBED}"/>
              </a:ext>
            </a:extLst>
          </p:cNvPr>
          <p:cNvSpPr>
            <a:spLocks noGrp="1"/>
          </p:cNvSpPr>
          <p:nvPr>
            <p:ph type="title"/>
          </p:nvPr>
        </p:nvSpPr>
        <p:spPr>
          <a:xfrm>
            <a:off x="24940" y="249444"/>
            <a:ext cx="4185925" cy="580448"/>
          </a:xfrm>
        </p:spPr>
        <p:txBody>
          <a:bodyPr>
            <a:normAutofit fontScale="90000"/>
          </a:bodyPr>
          <a:lstStyle/>
          <a:p>
            <a:r>
              <a:rPr lang="en-US" dirty="0"/>
              <a:t>CAD Designing Chamber</a:t>
            </a:r>
          </a:p>
        </p:txBody>
      </p:sp>
      <p:sp>
        <p:nvSpPr>
          <p:cNvPr id="3" name="Content Placeholder 2">
            <a:extLst>
              <a:ext uri="{FF2B5EF4-FFF2-40B4-BE49-F238E27FC236}">
                <a16:creationId xmlns:a16="http://schemas.microsoft.com/office/drawing/2014/main" id="{C24C9669-5AC3-4BA5-9EC1-407A3DDA325B}"/>
              </a:ext>
            </a:extLst>
          </p:cNvPr>
          <p:cNvSpPr>
            <a:spLocks noGrp="1"/>
          </p:cNvSpPr>
          <p:nvPr>
            <p:ph idx="1"/>
          </p:nvPr>
        </p:nvSpPr>
        <p:spPr>
          <a:xfrm>
            <a:off x="171086" y="1522879"/>
            <a:ext cx="3295449" cy="1790411"/>
          </a:xfrm>
        </p:spPr>
        <p:txBody>
          <a:bodyPr/>
          <a:lstStyle/>
          <a:p>
            <a:r>
              <a:rPr lang="en-US" dirty="0" err="1"/>
              <a:t>FreeCAD</a:t>
            </a:r>
            <a:r>
              <a:rPr lang="en-US" dirty="0"/>
              <a:t> (Best open-source CAD software available)</a:t>
            </a:r>
          </a:p>
        </p:txBody>
      </p:sp>
      <p:graphicFrame>
        <p:nvGraphicFramePr>
          <p:cNvPr id="9" name="Object 8">
            <a:extLst>
              <a:ext uri="{FF2B5EF4-FFF2-40B4-BE49-F238E27FC236}">
                <a16:creationId xmlns:a16="http://schemas.microsoft.com/office/drawing/2014/main" id="{1F353D42-AAB2-F722-1B81-7A16555B3633}"/>
              </a:ext>
            </a:extLst>
          </p:cNvPr>
          <p:cNvGraphicFramePr>
            <a:graphicFrameLocks noChangeAspect="1"/>
          </p:cNvGraphicFramePr>
          <p:nvPr>
            <p:extLst>
              <p:ext uri="{D42A27DB-BD31-4B8C-83A1-F6EECF244321}">
                <p14:modId xmlns:p14="http://schemas.microsoft.com/office/powerpoint/2010/main" val="2106892682"/>
              </p:ext>
            </p:extLst>
          </p:nvPr>
        </p:nvGraphicFramePr>
        <p:xfrm>
          <a:off x="1042524" y="3544710"/>
          <a:ext cx="1552575" cy="1495425"/>
        </p:xfrm>
        <a:graphic>
          <a:graphicData uri="http://schemas.openxmlformats.org/presentationml/2006/ole">
            <mc:AlternateContent xmlns:mc="http://schemas.openxmlformats.org/markup-compatibility/2006">
              <mc:Choice xmlns:v="urn:schemas-microsoft-com:vml" Requires="v">
                <p:oleObj name="Bitmap Image" r:id="rId2" imgW="1552680" imgH="1495440" progId="PBrush">
                  <p:embed/>
                </p:oleObj>
              </mc:Choice>
              <mc:Fallback>
                <p:oleObj name="Bitmap Image" r:id="rId2" imgW="1552680" imgH="1495440" progId="PBrush">
                  <p:embed/>
                  <p:pic>
                    <p:nvPicPr>
                      <p:cNvPr id="0" name=""/>
                      <p:cNvPicPr/>
                      <p:nvPr/>
                    </p:nvPicPr>
                    <p:blipFill>
                      <a:blip r:embed="rId3"/>
                      <a:stretch>
                        <a:fillRect/>
                      </a:stretch>
                    </p:blipFill>
                    <p:spPr>
                      <a:xfrm>
                        <a:off x="1042524" y="3544710"/>
                        <a:ext cx="1552575" cy="149542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59D73C49-D79B-574F-8208-E663466BD7C2}"/>
              </a:ext>
            </a:extLst>
          </p:cNvPr>
          <p:cNvGraphicFramePr>
            <a:graphicFrameLocks noChangeAspect="1"/>
          </p:cNvGraphicFramePr>
          <p:nvPr>
            <p:extLst>
              <p:ext uri="{D42A27DB-BD31-4B8C-83A1-F6EECF244321}">
                <p14:modId xmlns:p14="http://schemas.microsoft.com/office/powerpoint/2010/main" val="2607832860"/>
              </p:ext>
            </p:extLst>
          </p:nvPr>
        </p:nvGraphicFramePr>
        <p:xfrm>
          <a:off x="4955196" y="47625"/>
          <a:ext cx="5848350" cy="6762750"/>
        </p:xfrm>
        <a:graphic>
          <a:graphicData uri="http://schemas.openxmlformats.org/presentationml/2006/ole">
            <mc:AlternateContent xmlns:mc="http://schemas.openxmlformats.org/markup-compatibility/2006">
              <mc:Choice xmlns:v="urn:schemas-microsoft-com:vml" Requires="v">
                <p:oleObj name="Bitmap Image" r:id="rId4" imgW="5848200" imgH="6762600" progId="PBrush">
                  <p:embed/>
                </p:oleObj>
              </mc:Choice>
              <mc:Fallback>
                <p:oleObj name="Bitmap Image" r:id="rId4" imgW="5848200" imgH="6762600" progId="PBrush">
                  <p:embed/>
                  <p:pic>
                    <p:nvPicPr>
                      <p:cNvPr id="0" name=""/>
                      <p:cNvPicPr/>
                      <p:nvPr/>
                    </p:nvPicPr>
                    <p:blipFill>
                      <a:blip r:embed="rId5"/>
                      <a:stretch>
                        <a:fillRect/>
                      </a:stretch>
                    </p:blipFill>
                    <p:spPr>
                      <a:xfrm>
                        <a:off x="4955196" y="47625"/>
                        <a:ext cx="5848350" cy="6762750"/>
                      </a:xfrm>
                      <a:prstGeom prst="rect">
                        <a:avLst/>
                      </a:prstGeom>
                    </p:spPr>
                  </p:pic>
                </p:oleObj>
              </mc:Fallback>
            </mc:AlternateContent>
          </a:graphicData>
        </a:graphic>
      </p:graphicFrame>
    </p:spTree>
    <p:extLst>
      <p:ext uri="{BB962C8B-B14F-4D97-AF65-F5344CB8AC3E}">
        <p14:creationId xmlns:p14="http://schemas.microsoft.com/office/powerpoint/2010/main" val="2449359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9B459-0EDA-4198-9A88-4730569C77D4}"/>
              </a:ext>
            </a:extLst>
          </p:cNvPr>
          <p:cNvSpPr>
            <a:spLocks noGrp="1"/>
          </p:cNvSpPr>
          <p:nvPr>
            <p:ph type="title"/>
          </p:nvPr>
        </p:nvSpPr>
        <p:spPr>
          <a:xfrm>
            <a:off x="391391" y="183717"/>
            <a:ext cx="10515600" cy="497320"/>
          </a:xfrm>
        </p:spPr>
        <p:txBody>
          <a:bodyPr>
            <a:normAutofit fontScale="90000"/>
          </a:bodyPr>
          <a:lstStyle/>
          <a:p>
            <a:r>
              <a:rPr lang="en-US" dirty="0"/>
              <a:t>Parametric Modeling</a:t>
            </a:r>
          </a:p>
        </p:txBody>
      </p:sp>
      <p:sp>
        <p:nvSpPr>
          <p:cNvPr id="3" name="Content Placeholder 2">
            <a:extLst>
              <a:ext uri="{FF2B5EF4-FFF2-40B4-BE49-F238E27FC236}">
                <a16:creationId xmlns:a16="http://schemas.microsoft.com/office/drawing/2014/main" id="{EE9F4F43-B67B-4D64-A26B-9453CB26A37C}"/>
              </a:ext>
            </a:extLst>
          </p:cNvPr>
          <p:cNvSpPr>
            <a:spLocks noGrp="1"/>
          </p:cNvSpPr>
          <p:nvPr>
            <p:ph idx="1"/>
          </p:nvPr>
        </p:nvSpPr>
        <p:spPr>
          <a:xfrm>
            <a:off x="308264" y="1757507"/>
            <a:ext cx="4658591" cy="1866178"/>
          </a:xfrm>
        </p:spPr>
        <p:txBody>
          <a:bodyPr>
            <a:normAutofit fontScale="92500" lnSpcReduction="20000"/>
          </a:bodyPr>
          <a:lstStyle/>
          <a:p>
            <a:r>
              <a:rPr lang="en-US" sz="2400" dirty="0"/>
              <a:t>Practice of assigning dimensional values from spreadsheet entries</a:t>
            </a:r>
          </a:p>
          <a:p>
            <a:r>
              <a:rPr lang="en-US" sz="2400" dirty="0"/>
              <a:t>Multiple dimensional values can be based on spreadsheet entry</a:t>
            </a:r>
          </a:p>
          <a:p>
            <a:r>
              <a:rPr lang="en-US" sz="2400" dirty="0"/>
              <a:t>Greatly accelerates prototyping process</a:t>
            </a:r>
          </a:p>
        </p:txBody>
      </p:sp>
      <p:pic>
        <p:nvPicPr>
          <p:cNvPr id="5" name="Picture 4" descr="A picture containing icon&#10;&#10;Description automatically generated">
            <a:extLst>
              <a:ext uri="{FF2B5EF4-FFF2-40B4-BE49-F238E27FC236}">
                <a16:creationId xmlns:a16="http://schemas.microsoft.com/office/drawing/2014/main" id="{AD1001B1-B933-4347-532B-5FAF7B93D6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3727" y="809526"/>
            <a:ext cx="7308273" cy="5864757"/>
          </a:xfrm>
          <a:prstGeom prst="rect">
            <a:avLst/>
          </a:prstGeom>
        </p:spPr>
      </p:pic>
    </p:spTree>
    <p:extLst>
      <p:ext uri="{BB962C8B-B14F-4D97-AF65-F5344CB8AC3E}">
        <p14:creationId xmlns:p14="http://schemas.microsoft.com/office/powerpoint/2010/main" val="2369281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0C5CD-B78C-4A0F-B1E6-9D321D422286}"/>
              </a:ext>
            </a:extLst>
          </p:cNvPr>
          <p:cNvSpPr>
            <a:spLocks noGrp="1"/>
          </p:cNvSpPr>
          <p:nvPr>
            <p:ph type="title"/>
          </p:nvPr>
        </p:nvSpPr>
        <p:spPr>
          <a:xfrm>
            <a:off x="183573" y="115743"/>
            <a:ext cx="10515600" cy="716219"/>
          </a:xfrm>
        </p:spPr>
        <p:txBody>
          <a:bodyPr/>
          <a:lstStyle/>
          <a:p>
            <a:r>
              <a:rPr lang="en-US" dirty="0"/>
              <a:t>3D Printing Technology</a:t>
            </a:r>
          </a:p>
        </p:txBody>
      </p:sp>
      <p:pic>
        <p:nvPicPr>
          <p:cNvPr id="5" name="Content Placeholder 4" descr="A picture containing indoor, blurry, blur&#10;&#10;Description automatically generated">
            <a:extLst>
              <a:ext uri="{FF2B5EF4-FFF2-40B4-BE49-F238E27FC236}">
                <a16:creationId xmlns:a16="http://schemas.microsoft.com/office/drawing/2014/main" id="{DA10ACF6-E956-2FCD-64BA-6547DB548C3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0688" y="2371557"/>
            <a:ext cx="5314951" cy="3419475"/>
          </a:xfrm>
        </p:spPr>
      </p:pic>
      <p:sp>
        <p:nvSpPr>
          <p:cNvPr id="6" name="TextBox 5">
            <a:extLst>
              <a:ext uri="{FF2B5EF4-FFF2-40B4-BE49-F238E27FC236}">
                <a16:creationId xmlns:a16="http://schemas.microsoft.com/office/drawing/2014/main" id="{D1D248DA-F753-559F-9B09-E87DBF3647AA}"/>
              </a:ext>
            </a:extLst>
          </p:cNvPr>
          <p:cNvSpPr txBox="1"/>
          <p:nvPr/>
        </p:nvSpPr>
        <p:spPr>
          <a:xfrm>
            <a:off x="6777622" y="5847987"/>
            <a:ext cx="4878130" cy="369332"/>
          </a:xfrm>
          <a:prstGeom prst="rect">
            <a:avLst/>
          </a:prstGeom>
          <a:noFill/>
        </p:spPr>
        <p:txBody>
          <a:bodyPr wrap="none" rtlCol="0">
            <a:spAutoFit/>
          </a:bodyPr>
          <a:lstStyle/>
          <a:p>
            <a:r>
              <a:rPr lang="en-US" dirty="0"/>
              <a:t>https://gfycat.com/wilddescriptiveisabellineshrike</a:t>
            </a:r>
          </a:p>
        </p:txBody>
      </p:sp>
      <p:sp>
        <p:nvSpPr>
          <p:cNvPr id="7" name="TextBox 6">
            <a:extLst>
              <a:ext uri="{FF2B5EF4-FFF2-40B4-BE49-F238E27FC236}">
                <a16:creationId xmlns:a16="http://schemas.microsoft.com/office/drawing/2014/main" id="{5F144D34-5193-0BE1-BFD3-0F82021FA9D2}"/>
              </a:ext>
            </a:extLst>
          </p:cNvPr>
          <p:cNvSpPr txBox="1"/>
          <p:nvPr/>
        </p:nvSpPr>
        <p:spPr>
          <a:xfrm>
            <a:off x="465600" y="5791032"/>
            <a:ext cx="4905125" cy="369332"/>
          </a:xfrm>
          <a:prstGeom prst="rect">
            <a:avLst/>
          </a:prstGeom>
          <a:noFill/>
        </p:spPr>
        <p:txBody>
          <a:bodyPr wrap="none" rtlCol="0">
            <a:spAutoFit/>
          </a:bodyPr>
          <a:lstStyle/>
          <a:p>
            <a:r>
              <a:rPr lang="en-US" dirty="0"/>
              <a:t>https://gfycat.com/healthyethicalafricanbushviper</a:t>
            </a:r>
          </a:p>
        </p:txBody>
      </p:sp>
      <p:pic>
        <p:nvPicPr>
          <p:cNvPr id="9" name="Picture 8" descr="A picture containing text, indoor, light, electronic&#10;&#10;Description automatically generated">
            <a:extLst>
              <a:ext uri="{FF2B5EF4-FFF2-40B4-BE49-F238E27FC236}">
                <a16:creationId xmlns:a16="http://schemas.microsoft.com/office/drawing/2014/main" id="{33FB58C3-EA4C-D3BC-1125-D015553302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02062" y="2371558"/>
            <a:ext cx="5429250" cy="3419475"/>
          </a:xfrm>
          <a:prstGeom prst="rect">
            <a:avLst/>
          </a:prstGeom>
        </p:spPr>
      </p:pic>
      <p:sp>
        <p:nvSpPr>
          <p:cNvPr id="10" name="TextBox 9">
            <a:extLst>
              <a:ext uri="{FF2B5EF4-FFF2-40B4-BE49-F238E27FC236}">
                <a16:creationId xmlns:a16="http://schemas.microsoft.com/office/drawing/2014/main" id="{D09AF68C-618A-3092-C85D-C1AA43F270CD}"/>
              </a:ext>
            </a:extLst>
          </p:cNvPr>
          <p:cNvSpPr txBox="1"/>
          <p:nvPr/>
        </p:nvSpPr>
        <p:spPr>
          <a:xfrm>
            <a:off x="536248" y="1206608"/>
            <a:ext cx="4309000" cy="923330"/>
          </a:xfrm>
          <a:prstGeom prst="rect">
            <a:avLst/>
          </a:prstGeom>
          <a:noFill/>
        </p:spPr>
        <p:txBody>
          <a:bodyPr wrap="none" rtlCol="0">
            <a:spAutoFit/>
          </a:bodyPr>
          <a:lstStyle/>
          <a:p>
            <a:pPr marL="285750" indent="-285750">
              <a:buFont typeface="Arial" panose="020B0604020202020204" pitchFamily="34" charset="0"/>
              <a:buChar char="•"/>
            </a:pPr>
            <a:r>
              <a:rPr lang="en-US" dirty="0"/>
              <a:t>Stereolithography</a:t>
            </a:r>
            <a:r>
              <a:rPr lang="en-US" b="1" dirty="0"/>
              <a:t> (SLA)</a:t>
            </a:r>
          </a:p>
          <a:p>
            <a:pPr marL="285750" indent="-285750">
              <a:buFont typeface="Arial" panose="020B0604020202020204" pitchFamily="34" charset="0"/>
              <a:buChar char="•"/>
            </a:pPr>
            <a:r>
              <a:rPr lang="en-US" dirty="0"/>
              <a:t>UV cures resin</a:t>
            </a:r>
          </a:p>
          <a:p>
            <a:pPr marL="285750" indent="-285750">
              <a:buFont typeface="Arial" panose="020B0604020202020204" pitchFamily="34" charset="0"/>
              <a:buChar char="•"/>
            </a:pPr>
            <a:r>
              <a:rPr lang="en-US" dirty="0"/>
              <a:t>Undermount LCD panel patterns UV light</a:t>
            </a:r>
          </a:p>
        </p:txBody>
      </p:sp>
      <p:sp>
        <p:nvSpPr>
          <p:cNvPr id="11" name="TextBox 10">
            <a:extLst>
              <a:ext uri="{FF2B5EF4-FFF2-40B4-BE49-F238E27FC236}">
                <a16:creationId xmlns:a16="http://schemas.microsoft.com/office/drawing/2014/main" id="{5E1F711A-7DA1-6304-5F1F-B2E730265391}"/>
              </a:ext>
            </a:extLst>
          </p:cNvPr>
          <p:cNvSpPr txBox="1"/>
          <p:nvPr/>
        </p:nvSpPr>
        <p:spPr>
          <a:xfrm>
            <a:off x="6738800" y="1206608"/>
            <a:ext cx="5192512" cy="923330"/>
          </a:xfrm>
          <a:prstGeom prst="rect">
            <a:avLst/>
          </a:prstGeom>
          <a:noFill/>
        </p:spPr>
        <p:txBody>
          <a:bodyPr wrap="none" rtlCol="0">
            <a:spAutoFit/>
          </a:bodyPr>
          <a:lstStyle/>
          <a:p>
            <a:pPr marL="285750" indent="-285750">
              <a:buFont typeface="Arial" panose="020B0604020202020204" pitchFamily="34" charset="0"/>
              <a:buChar char="•"/>
            </a:pPr>
            <a:r>
              <a:rPr lang="en-US" dirty="0"/>
              <a:t>Fused Filament Fabrication </a:t>
            </a:r>
            <a:r>
              <a:rPr lang="en-US" b="1" dirty="0"/>
              <a:t>(FFF)</a:t>
            </a:r>
          </a:p>
          <a:p>
            <a:pPr marL="285750" indent="-285750">
              <a:buFont typeface="Arial" panose="020B0604020202020204" pitchFamily="34" charset="0"/>
              <a:buChar char="•"/>
            </a:pPr>
            <a:r>
              <a:rPr lang="en-US" dirty="0"/>
              <a:t>Heats plastic filament until oozes</a:t>
            </a:r>
          </a:p>
          <a:p>
            <a:pPr marL="285750" indent="-285750">
              <a:buFont typeface="Arial" panose="020B0604020202020204" pitchFamily="34" charset="0"/>
              <a:buChar char="•"/>
            </a:pPr>
            <a:r>
              <a:rPr lang="en-US" dirty="0"/>
              <a:t>Extrudes oozing plastic through nozzle onto object</a:t>
            </a:r>
          </a:p>
        </p:txBody>
      </p:sp>
    </p:spTree>
    <p:extLst>
      <p:ext uri="{BB962C8B-B14F-4D97-AF65-F5344CB8AC3E}">
        <p14:creationId xmlns:p14="http://schemas.microsoft.com/office/powerpoint/2010/main" val="3812687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4808C-BE3E-4A68-0C3D-850207FF2ACD}"/>
              </a:ext>
            </a:extLst>
          </p:cNvPr>
          <p:cNvSpPr>
            <a:spLocks noGrp="1"/>
          </p:cNvSpPr>
          <p:nvPr>
            <p:ph type="title"/>
          </p:nvPr>
        </p:nvSpPr>
        <p:spPr>
          <a:xfrm>
            <a:off x="104553" y="121129"/>
            <a:ext cx="10515600" cy="559908"/>
          </a:xfrm>
        </p:spPr>
        <p:txBody>
          <a:bodyPr>
            <a:normAutofit fontScale="90000"/>
          </a:bodyPr>
          <a:lstStyle/>
          <a:p>
            <a:r>
              <a:rPr lang="en-US" dirty="0"/>
              <a:t>3D Printed Chamber (FFF)</a:t>
            </a:r>
          </a:p>
        </p:txBody>
      </p:sp>
      <p:graphicFrame>
        <p:nvGraphicFramePr>
          <p:cNvPr id="4" name="Object 3">
            <a:extLst>
              <a:ext uri="{FF2B5EF4-FFF2-40B4-BE49-F238E27FC236}">
                <a16:creationId xmlns:a16="http://schemas.microsoft.com/office/drawing/2014/main" id="{8820FD1A-F2D7-B282-83BB-6E6B7FFF2E74}"/>
              </a:ext>
            </a:extLst>
          </p:cNvPr>
          <p:cNvGraphicFramePr>
            <a:graphicFrameLocks noChangeAspect="1"/>
          </p:cNvGraphicFramePr>
          <p:nvPr>
            <p:extLst>
              <p:ext uri="{D42A27DB-BD31-4B8C-83A1-F6EECF244321}">
                <p14:modId xmlns:p14="http://schemas.microsoft.com/office/powerpoint/2010/main" val="2494640275"/>
              </p:ext>
            </p:extLst>
          </p:nvPr>
        </p:nvGraphicFramePr>
        <p:xfrm>
          <a:off x="6453188" y="1772419"/>
          <a:ext cx="5738812" cy="4352008"/>
        </p:xfrm>
        <a:graphic>
          <a:graphicData uri="http://schemas.openxmlformats.org/presentationml/2006/ole">
            <mc:AlternateContent xmlns:mc="http://schemas.openxmlformats.org/markup-compatibility/2006">
              <mc:Choice xmlns:v="urn:schemas-microsoft-com:vml" Requires="v">
                <p:oleObj name="Bitmap Image" r:id="rId2" imgW="5991120" imgH="4543560" progId="PBrush">
                  <p:embed/>
                </p:oleObj>
              </mc:Choice>
              <mc:Fallback>
                <p:oleObj name="Bitmap Image" r:id="rId2" imgW="5991120" imgH="4543560" progId="PBrush">
                  <p:embed/>
                  <p:pic>
                    <p:nvPicPr>
                      <p:cNvPr id="0" name=""/>
                      <p:cNvPicPr/>
                      <p:nvPr/>
                    </p:nvPicPr>
                    <p:blipFill>
                      <a:blip r:embed="rId3"/>
                      <a:stretch>
                        <a:fillRect/>
                      </a:stretch>
                    </p:blipFill>
                    <p:spPr>
                      <a:xfrm>
                        <a:off x="6453188" y="1772419"/>
                        <a:ext cx="5738812" cy="435200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C628635-C7D2-AB14-258E-FABBA34E19D8}"/>
              </a:ext>
            </a:extLst>
          </p:cNvPr>
          <p:cNvGraphicFramePr>
            <a:graphicFrameLocks noChangeAspect="1"/>
          </p:cNvGraphicFramePr>
          <p:nvPr>
            <p:extLst>
              <p:ext uri="{D42A27DB-BD31-4B8C-83A1-F6EECF244321}">
                <p14:modId xmlns:p14="http://schemas.microsoft.com/office/powerpoint/2010/main" val="959071983"/>
              </p:ext>
            </p:extLst>
          </p:nvPr>
        </p:nvGraphicFramePr>
        <p:xfrm>
          <a:off x="104553" y="1772419"/>
          <a:ext cx="5934556" cy="4352008"/>
        </p:xfrm>
        <a:graphic>
          <a:graphicData uri="http://schemas.openxmlformats.org/presentationml/2006/ole">
            <mc:AlternateContent xmlns:mc="http://schemas.openxmlformats.org/markup-compatibility/2006">
              <mc:Choice xmlns:v="urn:schemas-microsoft-com:vml" Requires="v">
                <p:oleObj name="Bitmap Image" r:id="rId4" imgW="6286680" imgH="4610160" progId="PBrush">
                  <p:embed/>
                </p:oleObj>
              </mc:Choice>
              <mc:Fallback>
                <p:oleObj name="Bitmap Image" r:id="rId4" imgW="6286680" imgH="4610160" progId="PBrush">
                  <p:embed/>
                  <p:pic>
                    <p:nvPicPr>
                      <p:cNvPr id="0" name=""/>
                      <p:cNvPicPr/>
                      <p:nvPr/>
                    </p:nvPicPr>
                    <p:blipFill>
                      <a:blip r:embed="rId5"/>
                      <a:stretch>
                        <a:fillRect/>
                      </a:stretch>
                    </p:blipFill>
                    <p:spPr>
                      <a:xfrm>
                        <a:off x="104553" y="1772419"/>
                        <a:ext cx="5934556" cy="4352008"/>
                      </a:xfrm>
                      <a:prstGeom prst="rect">
                        <a:avLst/>
                      </a:prstGeom>
                    </p:spPr>
                  </p:pic>
                </p:oleObj>
              </mc:Fallback>
            </mc:AlternateContent>
          </a:graphicData>
        </a:graphic>
      </p:graphicFrame>
    </p:spTree>
    <p:extLst>
      <p:ext uri="{BB962C8B-B14F-4D97-AF65-F5344CB8AC3E}">
        <p14:creationId xmlns:p14="http://schemas.microsoft.com/office/powerpoint/2010/main" val="3139318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9033-2FF0-4AED-8B05-AC52A55D3C26}"/>
              </a:ext>
            </a:extLst>
          </p:cNvPr>
          <p:cNvSpPr>
            <a:spLocks noGrp="1"/>
          </p:cNvSpPr>
          <p:nvPr>
            <p:ph type="title"/>
          </p:nvPr>
        </p:nvSpPr>
        <p:spPr>
          <a:xfrm>
            <a:off x="278906" y="0"/>
            <a:ext cx="10515600" cy="664685"/>
          </a:xfrm>
        </p:spPr>
        <p:txBody>
          <a:bodyPr>
            <a:normAutofit fontScale="90000"/>
          </a:bodyPr>
          <a:lstStyle/>
          <a:p>
            <a:r>
              <a:rPr lang="en-US" dirty="0"/>
              <a:t>Outline</a:t>
            </a:r>
          </a:p>
        </p:txBody>
      </p:sp>
      <p:sp>
        <p:nvSpPr>
          <p:cNvPr id="3" name="Content Placeholder 2">
            <a:extLst>
              <a:ext uri="{FF2B5EF4-FFF2-40B4-BE49-F238E27FC236}">
                <a16:creationId xmlns:a16="http://schemas.microsoft.com/office/drawing/2014/main" id="{34E2E7F7-6FB1-443D-9283-07F307B7CB80}"/>
              </a:ext>
            </a:extLst>
          </p:cNvPr>
          <p:cNvSpPr>
            <a:spLocks noGrp="1"/>
          </p:cNvSpPr>
          <p:nvPr>
            <p:ph idx="1"/>
          </p:nvPr>
        </p:nvSpPr>
        <p:spPr>
          <a:xfrm>
            <a:off x="278906" y="664685"/>
            <a:ext cx="11031245" cy="5949179"/>
          </a:xfrm>
        </p:spPr>
        <p:txBody>
          <a:bodyPr>
            <a:normAutofit lnSpcReduction="10000"/>
          </a:bodyPr>
          <a:lstStyle/>
          <a:p>
            <a:pPr marL="0" indent="0">
              <a:buNone/>
            </a:pPr>
            <a:r>
              <a:rPr lang="en-US" sz="1600" dirty="0"/>
              <a:t>Hardware and technique developmental journey.</a:t>
            </a:r>
          </a:p>
          <a:p>
            <a:r>
              <a:rPr lang="en-US" sz="1600" dirty="0"/>
              <a:t>What is multiplexing and its perks and pros/cons of current techniques? (fiducial marks and getting back to same spot) (2 slides)</a:t>
            </a:r>
          </a:p>
          <a:p>
            <a:r>
              <a:rPr lang="en-US" sz="1600" dirty="0"/>
              <a:t>Spawning idea: Why make machine and desired features (1 slide)</a:t>
            </a:r>
          </a:p>
          <a:p>
            <a:r>
              <a:rPr lang="en-US" sz="1600" dirty="0"/>
              <a:t>Manufacturing process CAD software, parametric modeling,  videos such as 3D printer in action, parts working, how they fit together, etc. ()</a:t>
            </a:r>
          </a:p>
          <a:p>
            <a:r>
              <a:rPr lang="en-US" sz="1600" dirty="0"/>
              <a:t>Overview of entire system w/ highlighted key features (</a:t>
            </a:r>
            <a:r>
              <a:rPr lang="en-US" sz="1600" dirty="0" err="1"/>
              <a:t>ie</a:t>
            </a:r>
            <a:r>
              <a:rPr lang="en-US" sz="1600" dirty="0"/>
              <a:t>, pinch valve fluidic system, </a:t>
            </a:r>
            <a:r>
              <a:rPr lang="en-US" sz="1600" dirty="0" err="1"/>
              <a:t>invisi</a:t>
            </a:r>
            <a:r>
              <a:rPr lang="en-US" sz="1600" dirty="0"/>
              <a:t>-slip microfluidic device, Arduino communication system, software, microscope itself)</a:t>
            </a:r>
          </a:p>
          <a:p>
            <a:r>
              <a:rPr lang="en-US" sz="1600" dirty="0"/>
              <a:t>Go into each highlighted key section of system in more detail.</a:t>
            </a:r>
          </a:p>
          <a:p>
            <a:pPr lvl="1"/>
            <a:r>
              <a:rPr lang="en-US" sz="1200" dirty="0"/>
              <a:t>Microscope (light path super imposed on microscope, real image next to microscope popped out from camera with real dimensions and resolution).</a:t>
            </a:r>
          </a:p>
          <a:p>
            <a:pPr lvl="1"/>
            <a:r>
              <a:rPr lang="en-US" sz="1200" dirty="0"/>
              <a:t>Software (block diagram of code and software to what controls what w/ </a:t>
            </a:r>
            <a:r>
              <a:rPr lang="en-US" sz="1200" dirty="0" err="1"/>
              <a:t>pycromanager</a:t>
            </a:r>
            <a:r>
              <a:rPr lang="en-US" sz="1200" dirty="0"/>
              <a:t> as the bridge and image processor)</a:t>
            </a:r>
          </a:p>
          <a:p>
            <a:pPr lvl="1"/>
            <a:r>
              <a:rPr lang="en-US" sz="1200" dirty="0"/>
              <a:t>Arduino communication system (diagram explaining how commands are transferred and the MQTT server and the circuit board w/ </a:t>
            </a:r>
            <a:r>
              <a:rPr lang="en-US" sz="1200" dirty="0" err="1"/>
              <a:t>arduino</a:t>
            </a:r>
            <a:r>
              <a:rPr lang="en-US" sz="1200" dirty="0"/>
              <a:t>)</a:t>
            </a:r>
          </a:p>
          <a:p>
            <a:pPr lvl="1"/>
            <a:r>
              <a:rPr lang="en-US" sz="1200" dirty="0" err="1"/>
              <a:t>Invisi</a:t>
            </a:r>
            <a:r>
              <a:rPr lang="en-US" sz="1200" dirty="0"/>
              <a:t>-slip (perks of FEP film, issues with FEP film in manufacturing, Manufacturing pipeline for device, images with and without device)</a:t>
            </a:r>
          </a:p>
          <a:p>
            <a:r>
              <a:rPr lang="en-US" sz="1600" dirty="0"/>
              <a:t>How to make it all work</a:t>
            </a:r>
          </a:p>
          <a:p>
            <a:pPr lvl="1"/>
            <a:r>
              <a:rPr lang="en-US" sz="1200" dirty="0"/>
              <a:t>Microscope (reflectance issue, autofocus slide, auto exposure algorithm tree)</a:t>
            </a:r>
          </a:p>
          <a:p>
            <a:pPr lvl="1"/>
            <a:r>
              <a:rPr lang="en-US" sz="1200" dirty="0"/>
              <a:t>Fluidic system (peristaltic pump flow rate vs RPM, fluidic mixing front graph)</a:t>
            </a:r>
          </a:p>
          <a:p>
            <a:r>
              <a:rPr lang="en-US" sz="1600" dirty="0"/>
              <a:t>Discovery of new bleaching solution</a:t>
            </a:r>
          </a:p>
          <a:p>
            <a:pPr lvl="1"/>
            <a:r>
              <a:rPr lang="en-US" sz="1200" dirty="0"/>
              <a:t>Story of Jerry Turner giving me lead and </a:t>
            </a:r>
            <a:r>
              <a:rPr lang="en-US" sz="1200" dirty="0" err="1"/>
              <a:t>Biotium</a:t>
            </a:r>
            <a:r>
              <a:rPr lang="en-US" sz="1200" dirty="0"/>
              <a:t> giving reaction, show minimal results on PubMed</a:t>
            </a:r>
          </a:p>
          <a:p>
            <a:pPr lvl="1"/>
            <a:r>
              <a:rPr lang="en-US" sz="1200" dirty="0"/>
              <a:t>Alexa 488 kinetics and fit with partial fluor intermediate model</a:t>
            </a:r>
          </a:p>
          <a:p>
            <a:pPr lvl="1"/>
            <a:r>
              <a:rPr lang="en-US" sz="1200" dirty="0"/>
              <a:t>Panel kinetics w/ fits w/ comps to H2O2 and LiBH4</a:t>
            </a:r>
          </a:p>
          <a:p>
            <a:pPr lvl="1"/>
            <a:r>
              <a:rPr lang="en-US" sz="1200" dirty="0"/>
              <a:t>Side by side pics of H2O2, LiBH4 and m-CPBA bleached tissue at a fixed time. </a:t>
            </a:r>
          </a:p>
          <a:p>
            <a:r>
              <a:rPr lang="en-US" sz="1600" dirty="0"/>
              <a:t>Images in action</a:t>
            </a:r>
          </a:p>
          <a:p>
            <a:pPr lvl="1"/>
            <a:r>
              <a:rPr lang="en-US" sz="1200" dirty="0"/>
              <a:t>Look at gifs of real time stain of tissues and real time bleach of them</a:t>
            </a:r>
          </a:p>
          <a:p>
            <a:pPr lvl="1"/>
            <a:r>
              <a:rPr lang="en-US" sz="1200" dirty="0"/>
              <a:t>Aggregate images of images with all the stains</a:t>
            </a:r>
          </a:p>
          <a:p>
            <a:pPr lvl="1"/>
            <a:endParaRPr lang="en-US" sz="1200" dirty="0"/>
          </a:p>
          <a:p>
            <a:pPr lvl="1"/>
            <a:endParaRPr lang="en-US" sz="1200" dirty="0"/>
          </a:p>
          <a:p>
            <a:pPr lvl="1"/>
            <a:endParaRPr lang="en-US" sz="1200" dirty="0"/>
          </a:p>
          <a:p>
            <a:pPr lvl="1"/>
            <a:endParaRPr lang="en-US" sz="1200" dirty="0"/>
          </a:p>
          <a:p>
            <a:pPr lvl="1"/>
            <a:endParaRPr lang="en-US" sz="1200" dirty="0"/>
          </a:p>
          <a:p>
            <a:endParaRPr lang="en-US" sz="2000" dirty="0"/>
          </a:p>
          <a:p>
            <a:pPr lvl="1"/>
            <a:endParaRPr lang="en-US" sz="1600" dirty="0"/>
          </a:p>
          <a:p>
            <a:pPr lvl="1"/>
            <a:endParaRPr lang="en-US" sz="1600" dirty="0"/>
          </a:p>
          <a:p>
            <a:endParaRPr lang="en-US" sz="2000" dirty="0"/>
          </a:p>
        </p:txBody>
      </p:sp>
    </p:spTree>
    <p:extLst>
      <p:ext uri="{BB962C8B-B14F-4D97-AF65-F5344CB8AC3E}">
        <p14:creationId xmlns:p14="http://schemas.microsoft.com/office/powerpoint/2010/main" val="3542010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0CFD-EDEF-8D58-83E8-36ABB60F7B26}"/>
              </a:ext>
            </a:extLst>
          </p:cNvPr>
          <p:cNvSpPr>
            <a:spLocks noGrp="1"/>
          </p:cNvSpPr>
          <p:nvPr>
            <p:ph type="title"/>
          </p:nvPr>
        </p:nvSpPr>
        <p:spPr>
          <a:xfrm>
            <a:off x="0" y="28575"/>
            <a:ext cx="10515600" cy="691356"/>
          </a:xfrm>
        </p:spPr>
        <p:txBody>
          <a:bodyPr>
            <a:normAutofit/>
          </a:bodyPr>
          <a:lstStyle/>
          <a:p>
            <a:r>
              <a:rPr lang="en-US" sz="3600" dirty="0"/>
              <a:t>Stage</a:t>
            </a:r>
          </a:p>
        </p:txBody>
      </p:sp>
      <p:sp>
        <p:nvSpPr>
          <p:cNvPr id="3" name="Content Placeholder 2">
            <a:extLst>
              <a:ext uri="{FF2B5EF4-FFF2-40B4-BE49-F238E27FC236}">
                <a16:creationId xmlns:a16="http://schemas.microsoft.com/office/drawing/2014/main" id="{795A7C8C-7952-AD0F-BE69-3457C285EB8D}"/>
              </a:ext>
            </a:extLst>
          </p:cNvPr>
          <p:cNvSpPr>
            <a:spLocks noGrp="1"/>
          </p:cNvSpPr>
          <p:nvPr>
            <p:ph idx="1"/>
          </p:nvPr>
        </p:nvSpPr>
        <p:spPr>
          <a:xfrm>
            <a:off x="542925" y="1674812"/>
            <a:ext cx="3181350" cy="2936875"/>
          </a:xfrm>
        </p:spPr>
        <p:txBody>
          <a:bodyPr>
            <a:normAutofit fontScale="92500" lnSpcReduction="10000"/>
          </a:bodyPr>
          <a:lstStyle/>
          <a:p>
            <a:r>
              <a:rPr lang="en-US" sz="2400" dirty="0"/>
              <a:t>Best engineered stage from ASI</a:t>
            </a:r>
          </a:p>
          <a:p>
            <a:r>
              <a:rPr lang="en-US" sz="2400" dirty="0"/>
              <a:t>Sub pixel repeatability over tissue section level displacements</a:t>
            </a:r>
          </a:p>
          <a:p>
            <a:r>
              <a:rPr lang="en-US" sz="2400" dirty="0"/>
              <a:t>Large displacements (125mm X and Y)</a:t>
            </a:r>
          </a:p>
          <a:p>
            <a:r>
              <a:rPr lang="en-US" sz="2400" dirty="0"/>
              <a:t>+-3 degree tilt stage to level slid</a:t>
            </a:r>
          </a:p>
        </p:txBody>
      </p:sp>
      <p:graphicFrame>
        <p:nvGraphicFramePr>
          <p:cNvPr id="4" name="Object 3">
            <a:extLst>
              <a:ext uri="{FF2B5EF4-FFF2-40B4-BE49-F238E27FC236}">
                <a16:creationId xmlns:a16="http://schemas.microsoft.com/office/drawing/2014/main" id="{C84F95A1-0B6A-7048-E62C-A028F6E76BEC}"/>
              </a:ext>
            </a:extLst>
          </p:cNvPr>
          <p:cNvGraphicFramePr>
            <a:graphicFrameLocks noChangeAspect="1"/>
          </p:cNvGraphicFramePr>
          <p:nvPr>
            <p:extLst>
              <p:ext uri="{D42A27DB-BD31-4B8C-83A1-F6EECF244321}">
                <p14:modId xmlns:p14="http://schemas.microsoft.com/office/powerpoint/2010/main" val="1037478783"/>
              </p:ext>
            </p:extLst>
          </p:nvPr>
        </p:nvGraphicFramePr>
        <p:xfrm>
          <a:off x="4460875" y="719930"/>
          <a:ext cx="7340600" cy="5418137"/>
        </p:xfrm>
        <a:graphic>
          <a:graphicData uri="http://schemas.openxmlformats.org/presentationml/2006/ole">
            <mc:AlternateContent xmlns:mc="http://schemas.openxmlformats.org/markup-compatibility/2006">
              <mc:Choice xmlns:v="urn:schemas-microsoft-com:vml" Requires="v">
                <p:oleObj name="Bitmap Image" r:id="rId2" imgW="10258560" imgH="7572240" progId="PBrush">
                  <p:embed/>
                </p:oleObj>
              </mc:Choice>
              <mc:Fallback>
                <p:oleObj name="Bitmap Image" r:id="rId2" imgW="10258560" imgH="7572240" progId="PBrush">
                  <p:embed/>
                  <p:pic>
                    <p:nvPicPr>
                      <p:cNvPr id="0" name=""/>
                      <p:cNvPicPr/>
                      <p:nvPr/>
                    </p:nvPicPr>
                    <p:blipFill>
                      <a:blip r:embed="rId3"/>
                      <a:stretch>
                        <a:fillRect/>
                      </a:stretch>
                    </p:blipFill>
                    <p:spPr>
                      <a:xfrm>
                        <a:off x="4460875" y="719930"/>
                        <a:ext cx="7340600" cy="5418137"/>
                      </a:xfrm>
                      <a:prstGeom prst="rect">
                        <a:avLst/>
                      </a:prstGeom>
                    </p:spPr>
                  </p:pic>
                </p:oleObj>
              </mc:Fallback>
            </mc:AlternateContent>
          </a:graphicData>
        </a:graphic>
      </p:graphicFrame>
    </p:spTree>
    <p:extLst>
      <p:ext uri="{BB962C8B-B14F-4D97-AF65-F5344CB8AC3E}">
        <p14:creationId xmlns:p14="http://schemas.microsoft.com/office/powerpoint/2010/main" val="1236322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E2355-24E7-5CD8-A0D0-8B564CD7B462}"/>
              </a:ext>
            </a:extLst>
          </p:cNvPr>
          <p:cNvSpPr>
            <a:spLocks noGrp="1"/>
          </p:cNvSpPr>
          <p:nvPr>
            <p:ph type="title"/>
          </p:nvPr>
        </p:nvSpPr>
        <p:spPr>
          <a:xfrm>
            <a:off x="0" y="0"/>
            <a:ext cx="10515600" cy="711200"/>
          </a:xfrm>
        </p:spPr>
        <p:txBody>
          <a:bodyPr/>
          <a:lstStyle/>
          <a:p>
            <a:r>
              <a:rPr lang="en-US" dirty="0"/>
              <a:t>Fluidic System</a:t>
            </a:r>
          </a:p>
        </p:txBody>
      </p:sp>
      <p:graphicFrame>
        <p:nvGraphicFramePr>
          <p:cNvPr id="4" name="Object 3">
            <a:extLst>
              <a:ext uri="{FF2B5EF4-FFF2-40B4-BE49-F238E27FC236}">
                <a16:creationId xmlns:a16="http://schemas.microsoft.com/office/drawing/2014/main" id="{14257A93-9F0E-413E-1350-BE8E264FF1D4}"/>
              </a:ext>
            </a:extLst>
          </p:cNvPr>
          <p:cNvGraphicFramePr>
            <a:graphicFrameLocks noChangeAspect="1"/>
          </p:cNvGraphicFramePr>
          <p:nvPr>
            <p:extLst>
              <p:ext uri="{D42A27DB-BD31-4B8C-83A1-F6EECF244321}">
                <p14:modId xmlns:p14="http://schemas.microsoft.com/office/powerpoint/2010/main" val="1770809437"/>
              </p:ext>
            </p:extLst>
          </p:nvPr>
        </p:nvGraphicFramePr>
        <p:xfrm>
          <a:off x="966013" y="1822024"/>
          <a:ext cx="3910788" cy="4833935"/>
        </p:xfrm>
        <a:graphic>
          <a:graphicData uri="http://schemas.openxmlformats.org/presentationml/2006/ole">
            <mc:AlternateContent xmlns:mc="http://schemas.openxmlformats.org/markup-compatibility/2006">
              <mc:Choice xmlns:v="urn:schemas-microsoft-com:vml" Requires="v">
                <p:oleObj name="Bitmap Image" r:id="rId2" imgW="2219400" imgH="2743200" progId="PBrush">
                  <p:embed/>
                </p:oleObj>
              </mc:Choice>
              <mc:Fallback>
                <p:oleObj name="Bitmap Image" r:id="rId2" imgW="2219400" imgH="2743200" progId="PBrush">
                  <p:embed/>
                  <p:pic>
                    <p:nvPicPr>
                      <p:cNvPr id="0" name=""/>
                      <p:cNvPicPr/>
                      <p:nvPr/>
                    </p:nvPicPr>
                    <p:blipFill>
                      <a:blip r:embed="rId3"/>
                      <a:stretch>
                        <a:fillRect/>
                      </a:stretch>
                    </p:blipFill>
                    <p:spPr>
                      <a:xfrm>
                        <a:off x="966013" y="1822024"/>
                        <a:ext cx="3910788" cy="4833935"/>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5050BD3-BED3-D7BD-40D2-B4AD5575AA88}"/>
              </a:ext>
            </a:extLst>
          </p:cNvPr>
          <p:cNvGraphicFramePr>
            <a:graphicFrameLocks noChangeAspect="1"/>
          </p:cNvGraphicFramePr>
          <p:nvPr>
            <p:extLst>
              <p:ext uri="{D42A27DB-BD31-4B8C-83A1-F6EECF244321}">
                <p14:modId xmlns:p14="http://schemas.microsoft.com/office/powerpoint/2010/main" val="691950866"/>
              </p:ext>
            </p:extLst>
          </p:nvPr>
        </p:nvGraphicFramePr>
        <p:xfrm>
          <a:off x="6806492" y="1789655"/>
          <a:ext cx="3910788" cy="4866304"/>
        </p:xfrm>
        <a:graphic>
          <a:graphicData uri="http://schemas.openxmlformats.org/presentationml/2006/ole">
            <mc:AlternateContent xmlns:mc="http://schemas.openxmlformats.org/markup-compatibility/2006">
              <mc:Choice xmlns:v="urn:schemas-microsoft-com:vml" Requires="v">
                <p:oleObj name="Bitmap Image" r:id="rId4" imgW="5457960" imgH="6791400" progId="PBrush">
                  <p:embed/>
                </p:oleObj>
              </mc:Choice>
              <mc:Fallback>
                <p:oleObj name="Bitmap Image" r:id="rId4" imgW="5457960" imgH="6791400" progId="PBrush">
                  <p:embed/>
                  <p:pic>
                    <p:nvPicPr>
                      <p:cNvPr id="0" name=""/>
                      <p:cNvPicPr/>
                      <p:nvPr/>
                    </p:nvPicPr>
                    <p:blipFill>
                      <a:blip r:embed="rId5"/>
                      <a:stretch>
                        <a:fillRect/>
                      </a:stretch>
                    </p:blipFill>
                    <p:spPr>
                      <a:xfrm>
                        <a:off x="6806492" y="1789655"/>
                        <a:ext cx="3910788" cy="4866304"/>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6BE8D25B-1CBE-FCDE-217D-53053656F233}"/>
              </a:ext>
            </a:extLst>
          </p:cNvPr>
          <p:cNvSpPr txBox="1"/>
          <p:nvPr/>
        </p:nvSpPr>
        <p:spPr>
          <a:xfrm>
            <a:off x="761489" y="1123950"/>
            <a:ext cx="4176977" cy="369332"/>
          </a:xfrm>
          <a:prstGeom prst="rect">
            <a:avLst/>
          </a:prstGeom>
          <a:noFill/>
        </p:spPr>
        <p:txBody>
          <a:bodyPr wrap="none" rtlCol="0">
            <a:spAutoFit/>
          </a:bodyPr>
          <a:lstStyle/>
          <a:p>
            <a:r>
              <a:rPr lang="en-US" dirty="0"/>
              <a:t>8 channel pinch valve with multiplex mixer</a:t>
            </a:r>
          </a:p>
        </p:txBody>
      </p:sp>
      <p:sp>
        <p:nvSpPr>
          <p:cNvPr id="7" name="TextBox 6">
            <a:extLst>
              <a:ext uri="{FF2B5EF4-FFF2-40B4-BE49-F238E27FC236}">
                <a16:creationId xmlns:a16="http://schemas.microsoft.com/office/drawing/2014/main" id="{147BCDC4-DBAE-24A8-C2C4-8159B4AD1631}"/>
              </a:ext>
            </a:extLst>
          </p:cNvPr>
          <p:cNvSpPr txBox="1"/>
          <p:nvPr/>
        </p:nvSpPr>
        <p:spPr>
          <a:xfrm>
            <a:off x="6806492" y="1123950"/>
            <a:ext cx="4366836" cy="369332"/>
          </a:xfrm>
          <a:prstGeom prst="rect">
            <a:avLst/>
          </a:prstGeom>
          <a:noFill/>
        </p:spPr>
        <p:txBody>
          <a:bodyPr wrap="none" rtlCol="0">
            <a:spAutoFit/>
          </a:bodyPr>
          <a:lstStyle/>
          <a:p>
            <a:r>
              <a:rPr lang="en-US" dirty="0"/>
              <a:t>Stepper motor driven micro peristaltic pump</a:t>
            </a:r>
          </a:p>
        </p:txBody>
      </p:sp>
    </p:spTree>
    <p:extLst>
      <p:ext uri="{BB962C8B-B14F-4D97-AF65-F5344CB8AC3E}">
        <p14:creationId xmlns:p14="http://schemas.microsoft.com/office/powerpoint/2010/main" val="28992085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4C6B1F35-FF8D-8F84-9D0A-BED723F8190C}"/>
              </a:ext>
            </a:extLst>
          </p:cNvPr>
          <p:cNvGrpSpPr/>
          <p:nvPr/>
        </p:nvGrpSpPr>
        <p:grpSpPr>
          <a:xfrm>
            <a:off x="227067" y="755546"/>
            <a:ext cx="11257559" cy="4191044"/>
            <a:chOff x="-1810413" y="112961"/>
            <a:chExt cx="12602852" cy="4530701"/>
          </a:xfrm>
        </p:grpSpPr>
        <p:graphicFrame>
          <p:nvGraphicFramePr>
            <p:cNvPr id="4" name="Object 3">
              <a:extLst>
                <a:ext uri="{FF2B5EF4-FFF2-40B4-BE49-F238E27FC236}">
                  <a16:creationId xmlns:a16="http://schemas.microsoft.com/office/drawing/2014/main" id="{3E8B2D6D-C1EA-33B4-D39E-778D850BAC3C}"/>
                </a:ext>
              </a:extLst>
            </p:cNvPr>
            <p:cNvGraphicFramePr>
              <a:graphicFrameLocks noChangeAspect="1"/>
            </p:cNvGraphicFramePr>
            <p:nvPr>
              <p:extLst>
                <p:ext uri="{D42A27DB-BD31-4B8C-83A1-F6EECF244321}">
                  <p14:modId xmlns:p14="http://schemas.microsoft.com/office/powerpoint/2010/main" val="279488957"/>
                </p:ext>
              </p:extLst>
            </p:nvPr>
          </p:nvGraphicFramePr>
          <p:xfrm>
            <a:off x="3146172" y="370496"/>
            <a:ext cx="3036935" cy="1287968"/>
          </p:xfrm>
          <a:graphic>
            <a:graphicData uri="http://schemas.openxmlformats.org/presentationml/2006/ole">
              <mc:AlternateContent xmlns:mc="http://schemas.openxmlformats.org/markup-compatibility/2006">
                <mc:Choice xmlns:v="urn:schemas-microsoft-com:vml" Requires="v">
                  <p:oleObj name="Bitmap Image" r:id="rId2" imgW="3838680" imgH="1476360" progId="PBrush">
                    <p:embed/>
                  </p:oleObj>
                </mc:Choice>
                <mc:Fallback>
                  <p:oleObj name="Bitmap Image" r:id="rId2" imgW="3838680" imgH="1476360" progId="PBrush">
                    <p:embed/>
                    <p:pic>
                      <p:nvPicPr>
                        <p:cNvPr id="0" name=""/>
                        <p:cNvPicPr/>
                        <p:nvPr/>
                      </p:nvPicPr>
                      <p:blipFill>
                        <a:blip r:embed="rId3"/>
                        <a:stretch>
                          <a:fillRect/>
                        </a:stretch>
                      </p:blipFill>
                      <p:spPr>
                        <a:xfrm>
                          <a:off x="3146172" y="370496"/>
                          <a:ext cx="3036935" cy="1287968"/>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4E9DB57F-A869-EE3B-E90A-DD5D4ABDB8F3}"/>
                </a:ext>
              </a:extLst>
            </p:cNvPr>
            <p:cNvGraphicFramePr>
              <a:graphicFrameLocks noChangeAspect="1"/>
            </p:cNvGraphicFramePr>
            <p:nvPr>
              <p:extLst>
                <p:ext uri="{D42A27DB-BD31-4B8C-83A1-F6EECF244321}">
                  <p14:modId xmlns:p14="http://schemas.microsoft.com/office/powerpoint/2010/main" val="4243439191"/>
                </p:ext>
              </p:extLst>
            </p:nvPr>
          </p:nvGraphicFramePr>
          <p:xfrm>
            <a:off x="2447908" y="2802076"/>
            <a:ext cx="2994569" cy="1577508"/>
          </p:xfrm>
          <a:graphic>
            <a:graphicData uri="http://schemas.openxmlformats.org/presentationml/2006/ole">
              <mc:AlternateContent xmlns:mc="http://schemas.openxmlformats.org/markup-compatibility/2006">
                <mc:Choice xmlns:v="urn:schemas-microsoft-com:vml" Requires="v">
                  <p:oleObj name="Bitmap Image" r:id="rId4" imgW="2266920" imgH="1333440" progId="PBrush">
                    <p:embed/>
                  </p:oleObj>
                </mc:Choice>
                <mc:Fallback>
                  <p:oleObj name="Bitmap Image" r:id="rId4" imgW="2266920" imgH="1333440" progId="PBrush">
                    <p:embed/>
                    <p:pic>
                      <p:nvPicPr>
                        <p:cNvPr id="0" name=""/>
                        <p:cNvPicPr/>
                        <p:nvPr/>
                      </p:nvPicPr>
                      <p:blipFill>
                        <a:blip r:embed="rId5"/>
                        <a:stretch>
                          <a:fillRect/>
                        </a:stretch>
                      </p:blipFill>
                      <p:spPr>
                        <a:xfrm>
                          <a:off x="2447908" y="2802076"/>
                          <a:ext cx="2994569" cy="1577508"/>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A47E8058-D14E-99D9-630F-35CE3E9BAAD2}"/>
                </a:ext>
              </a:extLst>
            </p:cNvPr>
            <p:cNvGraphicFramePr>
              <a:graphicFrameLocks noChangeAspect="1"/>
            </p:cNvGraphicFramePr>
            <p:nvPr>
              <p:extLst>
                <p:ext uri="{D42A27DB-BD31-4B8C-83A1-F6EECF244321}">
                  <p14:modId xmlns:p14="http://schemas.microsoft.com/office/powerpoint/2010/main" val="363541019"/>
                </p:ext>
              </p:extLst>
            </p:nvPr>
          </p:nvGraphicFramePr>
          <p:xfrm>
            <a:off x="-1810413" y="2975362"/>
            <a:ext cx="2902458" cy="1230937"/>
          </p:xfrm>
          <a:graphic>
            <a:graphicData uri="http://schemas.openxmlformats.org/presentationml/2006/ole">
              <mc:AlternateContent xmlns:mc="http://schemas.openxmlformats.org/markup-compatibility/2006">
                <mc:Choice xmlns:v="urn:schemas-microsoft-com:vml" Requires="v">
                  <p:oleObj name="Bitmap Image" r:id="rId6" imgW="3733920" imgH="1495440" progId="PBrush">
                    <p:embed/>
                  </p:oleObj>
                </mc:Choice>
                <mc:Fallback>
                  <p:oleObj name="Bitmap Image" r:id="rId6" imgW="3733920" imgH="1495440" progId="PBrush">
                    <p:embed/>
                    <p:pic>
                      <p:nvPicPr>
                        <p:cNvPr id="0" name=""/>
                        <p:cNvPicPr/>
                        <p:nvPr/>
                      </p:nvPicPr>
                      <p:blipFill>
                        <a:blip r:embed="rId7"/>
                        <a:stretch>
                          <a:fillRect/>
                        </a:stretch>
                      </p:blipFill>
                      <p:spPr>
                        <a:xfrm>
                          <a:off x="-1810413" y="2975362"/>
                          <a:ext cx="2902458" cy="1230937"/>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6903A93A-D4CA-CC83-5C79-D5BF5EAC169C}"/>
                </a:ext>
              </a:extLst>
            </p:cNvPr>
            <p:cNvGraphicFramePr>
              <a:graphicFrameLocks noChangeAspect="1"/>
            </p:cNvGraphicFramePr>
            <p:nvPr>
              <p:extLst>
                <p:ext uri="{D42A27DB-BD31-4B8C-83A1-F6EECF244321}">
                  <p14:modId xmlns:p14="http://schemas.microsoft.com/office/powerpoint/2010/main" val="1864706870"/>
                </p:ext>
              </p:extLst>
            </p:nvPr>
          </p:nvGraphicFramePr>
          <p:xfrm>
            <a:off x="-1388334" y="411128"/>
            <a:ext cx="2480380" cy="1051932"/>
          </p:xfrm>
          <a:graphic>
            <a:graphicData uri="http://schemas.openxmlformats.org/presentationml/2006/ole">
              <mc:AlternateContent xmlns:mc="http://schemas.openxmlformats.org/markup-compatibility/2006">
                <mc:Choice xmlns:v="urn:schemas-microsoft-com:vml" Requires="v">
                  <p:oleObj name="Bitmap Image" r:id="rId8" imgW="3086280" imgH="1133640" progId="PBrush">
                    <p:embed/>
                  </p:oleObj>
                </mc:Choice>
                <mc:Fallback>
                  <p:oleObj name="Bitmap Image" r:id="rId8" imgW="3086280" imgH="1133640" progId="PBrush">
                    <p:embed/>
                    <p:pic>
                      <p:nvPicPr>
                        <p:cNvPr id="0" name=""/>
                        <p:cNvPicPr/>
                        <p:nvPr/>
                      </p:nvPicPr>
                      <p:blipFill>
                        <a:blip r:embed="rId9"/>
                        <a:stretch>
                          <a:fillRect/>
                        </a:stretch>
                      </p:blipFill>
                      <p:spPr>
                        <a:xfrm>
                          <a:off x="-1388334" y="411128"/>
                          <a:ext cx="2480380" cy="1051932"/>
                        </a:xfrm>
                        <a:prstGeom prst="rect">
                          <a:avLst/>
                        </a:prstGeom>
                      </p:spPr>
                    </p:pic>
                  </p:oleObj>
                </mc:Fallback>
              </mc:AlternateContent>
            </a:graphicData>
          </a:graphic>
        </p:graphicFrame>
        <p:cxnSp>
          <p:nvCxnSpPr>
            <p:cNvPr id="18" name="Straight Arrow Connector 17">
              <a:extLst>
                <a:ext uri="{FF2B5EF4-FFF2-40B4-BE49-F238E27FC236}">
                  <a16:creationId xmlns:a16="http://schemas.microsoft.com/office/drawing/2014/main" id="{ABBEFEA1-760C-CE47-62D0-A663CD549DB2}"/>
                </a:ext>
              </a:extLst>
            </p:cNvPr>
            <p:cNvCxnSpPr>
              <a:cxnSpLocks/>
            </p:cNvCxnSpPr>
            <p:nvPr/>
          </p:nvCxnSpPr>
          <p:spPr>
            <a:xfrm>
              <a:off x="-159987" y="1672447"/>
              <a:ext cx="0" cy="1002504"/>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CA37D1C9-63BE-F2D2-BE4C-4CC48008E421}"/>
                </a:ext>
              </a:extLst>
            </p:cNvPr>
            <p:cNvPicPr>
              <a:picLocks noChangeAspect="1"/>
            </p:cNvPicPr>
            <p:nvPr/>
          </p:nvPicPr>
          <p:blipFill>
            <a:blip r:embed="rId10"/>
            <a:stretch>
              <a:fillRect/>
            </a:stretch>
          </p:blipFill>
          <p:spPr>
            <a:xfrm rot="5400000">
              <a:off x="8008716" y="-222422"/>
              <a:ext cx="2060738" cy="2731503"/>
            </a:xfrm>
            <a:prstGeom prst="rect">
              <a:avLst/>
            </a:prstGeom>
          </p:spPr>
        </p:pic>
        <p:cxnSp>
          <p:nvCxnSpPr>
            <p:cNvPr id="21" name="Straight Arrow Connector 20">
              <a:extLst>
                <a:ext uri="{FF2B5EF4-FFF2-40B4-BE49-F238E27FC236}">
                  <a16:creationId xmlns:a16="http://schemas.microsoft.com/office/drawing/2014/main" id="{FA1FF560-7894-277C-B028-73E47C1C485D}"/>
                </a:ext>
              </a:extLst>
            </p:cNvPr>
            <p:cNvCxnSpPr>
              <a:cxnSpLocks/>
            </p:cNvCxnSpPr>
            <p:nvPr/>
          </p:nvCxnSpPr>
          <p:spPr>
            <a:xfrm>
              <a:off x="6426523" y="1032699"/>
              <a:ext cx="912362"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4" name="Object 23">
              <a:extLst>
                <a:ext uri="{FF2B5EF4-FFF2-40B4-BE49-F238E27FC236}">
                  <a16:creationId xmlns:a16="http://schemas.microsoft.com/office/drawing/2014/main" id="{177121E3-0A0D-F80E-4903-0B3B1A6DF510}"/>
                </a:ext>
              </a:extLst>
            </p:cNvPr>
            <p:cNvGraphicFramePr>
              <a:graphicFrameLocks noChangeAspect="1"/>
            </p:cNvGraphicFramePr>
            <p:nvPr>
              <p:extLst>
                <p:ext uri="{D42A27DB-BD31-4B8C-83A1-F6EECF244321}">
                  <p14:modId xmlns:p14="http://schemas.microsoft.com/office/powerpoint/2010/main" val="647385933"/>
                </p:ext>
              </p:extLst>
            </p:nvPr>
          </p:nvGraphicFramePr>
          <p:xfrm>
            <a:off x="7583795" y="2760044"/>
            <a:ext cx="3208644" cy="1883618"/>
          </p:xfrm>
          <a:graphic>
            <a:graphicData uri="http://schemas.openxmlformats.org/presentationml/2006/ole">
              <mc:AlternateContent xmlns:mc="http://schemas.openxmlformats.org/markup-compatibility/2006">
                <mc:Choice xmlns:v="urn:schemas-microsoft-com:vml" Requires="v">
                  <p:oleObj name="Bitmap Image" r:id="rId11" imgW="4705200" imgH="2762280" progId="PBrush">
                    <p:embed/>
                  </p:oleObj>
                </mc:Choice>
                <mc:Fallback>
                  <p:oleObj name="Bitmap Image" r:id="rId11" imgW="4705200" imgH="2762280" progId="PBrush">
                    <p:embed/>
                    <p:pic>
                      <p:nvPicPr>
                        <p:cNvPr id="0" name=""/>
                        <p:cNvPicPr/>
                        <p:nvPr/>
                      </p:nvPicPr>
                      <p:blipFill>
                        <a:blip r:embed="rId12"/>
                        <a:stretch>
                          <a:fillRect/>
                        </a:stretch>
                      </p:blipFill>
                      <p:spPr>
                        <a:xfrm>
                          <a:off x="7583795" y="2760044"/>
                          <a:ext cx="3208644" cy="1883618"/>
                        </a:xfrm>
                        <a:prstGeom prst="rect">
                          <a:avLst/>
                        </a:prstGeom>
                      </p:spPr>
                    </p:pic>
                  </p:oleObj>
                </mc:Fallback>
              </mc:AlternateContent>
            </a:graphicData>
          </a:graphic>
        </p:graphicFrame>
        <p:cxnSp>
          <p:nvCxnSpPr>
            <p:cNvPr id="25" name="Straight Arrow Connector 24">
              <a:extLst>
                <a:ext uri="{FF2B5EF4-FFF2-40B4-BE49-F238E27FC236}">
                  <a16:creationId xmlns:a16="http://schemas.microsoft.com/office/drawing/2014/main" id="{837468F8-52B6-9597-D08D-5E2E8A51784E}"/>
                </a:ext>
              </a:extLst>
            </p:cNvPr>
            <p:cNvCxnSpPr>
              <a:cxnSpLocks/>
            </p:cNvCxnSpPr>
            <p:nvPr/>
          </p:nvCxnSpPr>
          <p:spPr>
            <a:xfrm>
              <a:off x="5687386" y="3811482"/>
              <a:ext cx="1651498"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a:extLst>
              <a:ext uri="{FF2B5EF4-FFF2-40B4-BE49-F238E27FC236}">
                <a16:creationId xmlns:a16="http://schemas.microsoft.com/office/drawing/2014/main" id="{2C764A65-6508-40D1-F3E9-970BE9757499}"/>
              </a:ext>
            </a:extLst>
          </p:cNvPr>
          <p:cNvCxnSpPr>
            <a:cxnSpLocks/>
          </p:cNvCxnSpPr>
          <p:nvPr/>
        </p:nvCxnSpPr>
        <p:spPr>
          <a:xfrm>
            <a:off x="2886572" y="1606333"/>
            <a:ext cx="1472777"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1360E7B-18A9-35F8-10AA-8A0632292A4E}"/>
              </a:ext>
            </a:extLst>
          </p:cNvPr>
          <p:cNvCxnSpPr>
            <a:cxnSpLocks/>
          </p:cNvCxnSpPr>
          <p:nvPr/>
        </p:nvCxnSpPr>
        <p:spPr>
          <a:xfrm>
            <a:off x="2973238" y="4075387"/>
            <a:ext cx="814972"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Object 10">
            <a:extLst>
              <a:ext uri="{FF2B5EF4-FFF2-40B4-BE49-F238E27FC236}">
                <a16:creationId xmlns:a16="http://schemas.microsoft.com/office/drawing/2014/main" id="{ECFF9647-710F-4B8D-11AE-7905008659D9}"/>
              </a:ext>
            </a:extLst>
          </p:cNvPr>
          <p:cNvGraphicFramePr>
            <a:graphicFrameLocks noChangeAspect="1"/>
          </p:cNvGraphicFramePr>
          <p:nvPr>
            <p:extLst>
              <p:ext uri="{D42A27DB-BD31-4B8C-83A1-F6EECF244321}">
                <p14:modId xmlns:p14="http://schemas.microsoft.com/office/powerpoint/2010/main" val="273245173"/>
              </p:ext>
            </p:extLst>
          </p:nvPr>
        </p:nvGraphicFramePr>
        <p:xfrm>
          <a:off x="30257" y="4722829"/>
          <a:ext cx="5391291" cy="2074718"/>
        </p:xfrm>
        <a:graphic>
          <a:graphicData uri="http://schemas.openxmlformats.org/presentationml/2006/ole">
            <mc:AlternateContent xmlns:mc="http://schemas.openxmlformats.org/markup-compatibility/2006">
              <mc:Choice xmlns:v="urn:schemas-microsoft-com:vml" Requires="v">
                <p:oleObj name="Bitmap Image" r:id="rId13" imgW="6905520" imgH="2657520" progId="PBrush">
                  <p:embed/>
                </p:oleObj>
              </mc:Choice>
              <mc:Fallback>
                <p:oleObj name="Bitmap Image" r:id="rId13" imgW="6905520" imgH="2657520" progId="PBrush">
                  <p:embed/>
                  <p:pic>
                    <p:nvPicPr>
                      <p:cNvPr id="0" name=""/>
                      <p:cNvPicPr/>
                      <p:nvPr/>
                    </p:nvPicPr>
                    <p:blipFill>
                      <a:blip r:embed="rId14"/>
                      <a:stretch>
                        <a:fillRect/>
                      </a:stretch>
                    </p:blipFill>
                    <p:spPr>
                      <a:xfrm>
                        <a:off x="30257" y="4722829"/>
                        <a:ext cx="5391291" cy="2074718"/>
                      </a:xfrm>
                      <a:prstGeom prst="rect">
                        <a:avLst/>
                      </a:prstGeom>
                    </p:spPr>
                  </p:pic>
                </p:oleObj>
              </mc:Fallback>
            </mc:AlternateContent>
          </a:graphicData>
        </a:graphic>
      </p:graphicFrame>
      <p:sp>
        <p:nvSpPr>
          <p:cNvPr id="12" name="Rectangle 11">
            <a:extLst>
              <a:ext uri="{FF2B5EF4-FFF2-40B4-BE49-F238E27FC236}">
                <a16:creationId xmlns:a16="http://schemas.microsoft.com/office/drawing/2014/main" id="{2341E718-FC06-8FAC-E570-EDA6E46752BD}"/>
              </a:ext>
            </a:extLst>
          </p:cNvPr>
          <p:cNvSpPr/>
          <p:nvPr/>
        </p:nvSpPr>
        <p:spPr>
          <a:xfrm>
            <a:off x="30257" y="6081823"/>
            <a:ext cx="1121227" cy="180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6CCF25D-33C2-27B5-5ACA-C092AEB2596C}"/>
              </a:ext>
            </a:extLst>
          </p:cNvPr>
          <p:cNvSpPr/>
          <p:nvPr/>
        </p:nvSpPr>
        <p:spPr>
          <a:xfrm>
            <a:off x="2819702" y="6262576"/>
            <a:ext cx="1121227" cy="1807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DA41F69-D735-91CB-4983-632E43B84C67}"/>
              </a:ext>
            </a:extLst>
          </p:cNvPr>
          <p:cNvSpPr txBox="1"/>
          <p:nvPr/>
        </p:nvSpPr>
        <p:spPr>
          <a:xfrm>
            <a:off x="8329564" y="213157"/>
            <a:ext cx="3137718" cy="369332"/>
          </a:xfrm>
          <a:prstGeom prst="rect">
            <a:avLst/>
          </a:prstGeom>
          <a:noFill/>
        </p:spPr>
        <p:txBody>
          <a:bodyPr wrap="none" rtlCol="0">
            <a:spAutoFit/>
          </a:bodyPr>
          <a:lstStyle/>
          <a:p>
            <a:r>
              <a:rPr lang="en-US" dirty="0"/>
              <a:t>Arduino based fluidic controller</a:t>
            </a:r>
          </a:p>
        </p:txBody>
      </p:sp>
      <p:sp>
        <p:nvSpPr>
          <p:cNvPr id="23" name="TextBox 22">
            <a:extLst>
              <a:ext uri="{FF2B5EF4-FFF2-40B4-BE49-F238E27FC236}">
                <a16:creationId xmlns:a16="http://schemas.microsoft.com/office/drawing/2014/main" id="{1978E3E1-71CE-9BA2-28F4-694F6140ABFC}"/>
              </a:ext>
            </a:extLst>
          </p:cNvPr>
          <p:cNvSpPr txBox="1"/>
          <p:nvPr/>
        </p:nvSpPr>
        <p:spPr>
          <a:xfrm>
            <a:off x="8519374" y="5098823"/>
            <a:ext cx="3064365" cy="369332"/>
          </a:xfrm>
          <a:prstGeom prst="rect">
            <a:avLst/>
          </a:prstGeom>
          <a:noFill/>
        </p:spPr>
        <p:txBody>
          <a:bodyPr wrap="none" rtlCol="0">
            <a:spAutoFit/>
          </a:bodyPr>
          <a:lstStyle/>
          <a:p>
            <a:r>
              <a:rPr lang="en-US" dirty="0"/>
              <a:t>ASI tiger microscope controller</a:t>
            </a:r>
          </a:p>
        </p:txBody>
      </p:sp>
      <p:sp>
        <p:nvSpPr>
          <p:cNvPr id="26" name="TextBox 25">
            <a:extLst>
              <a:ext uri="{FF2B5EF4-FFF2-40B4-BE49-F238E27FC236}">
                <a16:creationId xmlns:a16="http://schemas.microsoft.com/office/drawing/2014/main" id="{C9D96CA4-E73C-F1DD-B123-96FF9D2C4C0A}"/>
              </a:ext>
            </a:extLst>
          </p:cNvPr>
          <p:cNvSpPr txBox="1"/>
          <p:nvPr/>
        </p:nvSpPr>
        <p:spPr>
          <a:xfrm>
            <a:off x="-11228" y="-14476"/>
            <a:ext cx="4831323" cy="646331"/>
          </a:xfrm>
          <a:prstGeom prst="rect">
            <a:avLst/>
          </a:prstGeom>
          <a:noFill/>
        </p:spPr>
        <p:txBody>
          <a:bodyPr wrap="none" rtlCol="0">
            <a:spAutoFit/>
          </a:bodyPr>
          <a:lstStyle/>
          <a:p>
            <a:r>
              <a:rPr lang="en-US" sz="3600" dirty="0"/>
              <a:t>Software and Controllers</a:t>
            </a:r>
          </a:p>
        </p:txBody>
      </p:sp>
    </p:spTree>
    <p:extLst>
      <p:ext uri="{BB962C8B-B14F-4D97-AF65-F5344CB8AC3E}">
        <p14:creationId xmlns:p14="http://schemas.microsoft.com/office/powerpoint/2010/main" val="1115398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a:extLst>
              <a:ext uri="{FF2B5EF4-FFF2-40B4-BE49-F238E27FC236}">
                <a16:creationId xmlns:a16="http://schemas.microsoft.com/office/drawing/2014/main" id="{E09BB531-6562-7E6E-3635-63A391CB1502}"/>
              </a:ext>
            </a:extLst>
          </p:cNvPr>
          <p:cNvGraphicFramePr>
            <a:graphicFrameLocks noChangeAspect="1"/>
          </p:cNvGraphicFramePr>
          <p:nvPr>
            <p:extLst>
              <p:ext uri="{D42A27DB-BD31-4B8C-83A1-F6EECF244321}">
                <p14:modId xmlns:p14="http://schemas.microsoft.com/office/powerpoint/2010/main" val="3832634366"/>
              </p:ext>
            </p:extLst>
          </p:nvPr>
        </p:nvGraphicFramePr>
        <p:xfrm>
          <a:off x="2583232" y="208884"/>
          <a:ext cx="6455328" cy="6440232"/>
        </p:xfrm>
        <a:graphic>
          <a:graphicData uri="http://schemas.openxmlformats.org/presentationml/2006/ole">
            <mc:AlternateContent xmlns:mc="http://schemas.openxmlformats.org/markup-compatibility/2006">
              <mc:Choice xmlns:v="urn:schemas-microsoft-com:vml" Requires="v">
                <p:oleObj name="Bitmap Image" r:id="rId2" imgW="8334360" imgH="8315280" progId="PBrush">
                  <p:embed/>
                </p:oleObj>
              </mc:Choice>
              <mc:Fallback>
                <p:oleObj name="Bitmap Image" r:id="rId2" imgW="8334360" imgH="8315280" progId="PBrush">
                  <p:embed/>
                  <p:pic>
                    <p:nvPicPr>
                      <p:cNvPr id="0" name=""/>
                      <p:cNvPicPr/>
                      <p:nvPr/>
                    </p:nvPicPr>
                    <p:blipFill>
                      <a:blip r:embed="rId3"/>
                      <a:stretch>
                        <a:fillRect/>
                      </a:stretch>
                    </p:blipFill>
                    <p:spPr>
                      <a:xfrm>
                        <a:off x="2583232" y="208884"/>
                        <a:ext cx="6455328" cy="6440232"/>
                      </a:xfrm>
                      <a:prstGeom prst="rect">
                        <a:avLst/>
                      </a:prstGeom>
                    </p:spPr>
                  </p:pic>
                </p:oleObj>
              </mc:Fallback>
            </mc:AlternateContent>
          </a:graphicData>
        </a:graphic>
      </p:graphicFrame>
    </p:spTree>
    <p:extLst>
      <p:ext uri="{BB962C8B-B14F-4D97-AF65-F5344CB8AC3E}">
        <p14:creationId xmlns:p14="http://schemas.microsoft.com/office/powerpoint/2010/main" val="2132615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47AF-C40D-46E4-8BB5-E898D2AEFDFD}"/>
              </a:ext>
            </a:extLst>
          </p:cNvPr>
          <p:cNvSpPr>
            <a:spLocks noGrp="1"/>
          </p:cNvSpPr>
          <p:nvPr>
            <p:ph type="title"/>
          </p:nvPr>
        </p:nvSpPr>
        <p:spPr>
          <a:xfrm>
            <a:off x="210127" y="0"/>
            <a:ext cx="10515600" cy="800945"/>
          </a:xfrm>
        </p:spPr>
        <p:txBody>
          <a:bodyPr/>
          <a:lstStyle/>
          <a:p>
            <a:r>
              <a:rPr lang="en-US" dirty="0"/>
              <a:t>Reflection Issue</a:t>
            </a:r>
          </a:p>
        </p:txBody>
      </p:sp>
      <p:pic>
        <p:nvPicPr>
          <p:cNvPr id="5" name="Picture 4">
            <a:extLst>
              <a:ext uri="{FF2B5EF4-FFF2-40B4-BE49-F238E27FC236}">
                <a16:creationId xmlns:a16="http://schemas.microsoft.com/office/drawing/2014/main" id="{90F7E19B-B870-43D7-BD83-D93B7D56F325}"/>
              </a:ext>
            </a:extLst>
          </p:cNvPr>
          <p:cNvPicPr>
            <a:picLocks noChangeAspect="1"/>
          </p:cNvPicPr>
          <p:nvPr/>
        </p:nvPicPr>
        <p:blipFill>
          <a:blip r:embed="rId2"/>
          <a:stretch>
            <a:fillRect/>
          </a:stretch>
        </p:blipFill>
        <p:spPr>
          <a:xfrm>
            <a:off x="6339705" y="1485900"/>
            <a:ext cx="5431494" cy="3188145"/>
          </a:xfrm>
          <a:prstGeom prst="rect">
            <a:avLst/>
          </a:prstGeom>
        </p:spPr>
      </p:pic>
      <p:pic>
        <p:nvPicPr>
          <p:cNvPr id="7" name="Picture 6">
            <a:extLst>
              <a:ext uri="{FF2B5EF4-FFF2-40B4-BE49-F238E27FC236}">
                <a16:creationId xmlns:a16="http://schemas.microsoft.com/office/drawing/2014/main" id="{017F47CE-2427-413E-AF06-27A1967537C8}"/>
              </a:ext>
            </a:extLst>
          </p:cNvPr>
          <p:cNvPicPr>
            <a:picLocks noChangeAspect="1"/>
          </p:cNvPicPr>
          <p:nvPr/>
        </p:nvPicPr>
        <p:blipFill>
          <a:blip r:embed="rId3"/>
          <a:stretch>
            <a:fillRect/>
          </a:stretch>
        </p:blipFill>
        <p:spPr>
          <a:xfrm>
            <a:off x="438727" y="1485900"/>
            <a:ext cx="5464769" cy="3188145"/>
          </a:xfrm>
          <a:prstGeom prst="rect">
            <a:avLst/>
          </a:prstGeom>
        </p:spPr>
      </p:pic>
      <p:sp>
        <p:nvSpPr>
          <p:cNvPr id="6" name="TextBox 5">
            <a:extLst>
              <a:ext uri="{FF2B5EF4-FFF2-40B4-BE49-F238E27FC236}">
                <a16:creationId xmlns:a16="http://schemas.microsoft.com/office/drawing/2014/main" id="{1B8ACB87-D05C-261F-38B3-4C70D38A5332}"/>
              </a:ext>
            </a:extLst>
          </p:cNvPr>
          <p:cNvSpPr txBox="1"/>
          <p:nvPr/>
        </p:nvSpPr>
        <p:spPr>
          <a:xfrm>
            <a:off x="950175" y="4764393"/>
            <a:ext cx="4630658" cy="646331"/>
          </a:xfrm>
          <a:prstGeom prst="rect">
            <a:avLst/>
          </a:prstGeom>
          <a:noFill/>
        </p:spPr>
        <p:txBody>
          <a:bodyPr wrap="square" rtlCol="0">
            <a:spAutoFit/>
          </a:bodyPr>
          <a:lstStyle/>
          <a:p>
            <a:r>
              <a:rPr lang="en-US" sz="1800" dirty="0"/>
              <a:t>Image with 3D printed PLA housing behind slide. </a:t>
            </a:r>
            <a:r>
              <a:rPr lang="en-US" sz="1800" b="1" dirty="0"/>
              <a:t>2ms</a:t>
            </a:r>
            <a:r>
              <a:rPr lang="en-US" sz="1800" dirty="0"/>
              <a:t> </a:t>
            </a:r>
            <a:r>
              <a:rPr lang="en-US" sz="1800" b="1" dirty="0"/>
              <a:t>exposure (UV LED)</a:t>
            </a:r>
            <a:endParaRPr lang="en-US" b="1" dirty="0"/>
          </a:p>
        </p:txBody>
      </p:sp>
      <p:sp>
        <p:nvSpPr>
          <p:cNvPr id="13" name="TextBox 12">
            <a:extLst>
              <a:ext uri="{FF2B5EF4-FFF2-40B4-BE49-F238E27FC236}">
                <a16:creationId xmlns:a16="http://schemas.microsoft.com/office/drawing/2014/main" id="{2276C656-42C2-8E42-18CA-796A1537A079}"/>
              </a:ext>
            </a:extLst>
          </p:cNvPr>
          <p:cNvSpPr txBox="1"/>
          <p:nvPr/>
        </p:nvSpPr>
        <p:spPr>
          <a:xfrm>
            <a:off x="6611167" y="4764393"/>
            <a:ext cx="4630658" cy="646331"/>
          </a:xfrm>
          <a:prstGeom prst="rect">
            <a:avLst/>
          </a:prstGeom>
          <a:noFill/>
        </p:spPr>
        <p:txBody>
          <a:bodyPr wrap="square" rtlCol="0">
            <a:spAutoFit/>
          </a:bodyPr>
          <a:lstStyle/>
          <a:p>
            <a:r>
              <a:rPr lang="en-US" sz="1800" dirty="0"/>
              <a:t>Image with blackened anodized Al </a:t>
            </a:r>
            <a:r>
              <a:rPr lang="en-US" sz="1800" dirty="0" err="1"/>
              <a:t>dogtag</a:t>
            </a:r>
            <a:r>
              <a:rPr lang="en-US" sz="1800" dirty="0"/>
              <a:t> behind slide. </a:t>
            </a:r>
            <a:r>
              <a:rPr lang="en-US" sz="1800" b="1" dirty="0"/>
              <a:t>1000ms exposure (UV LED)</a:t>
            </a:r>
          </a:p>
        </p:txBody>
      </p:sp>
    </p:spTree>
    <p:extLst>
      <p:ext uri="{BB962C8B-B14F-4D97-AF65-F5344CB8AC3E}">
        <p14:creationId xmlns:p14="http://schemas.microsoft.com/office/powerpoint/2010/main" val="422419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CC0E77-AA5A-037C-7D09-386B6EEB27AA}"/>
              </a:ext>
            </a:extLst>
          </p:cNvPr>
          <p:cNvPicPr>
            <a:picLocks noChangeAspect="1"/>
          </p:cNvPicPr>
          <p:nvPr/>
        </p:nvPicPr>
        <p:blipFill>
          <a:blip r:embed="rId2"/>
          <a:stretch>
            <a:fillRect/>
          </a:stretch>
        </p:blipFill>
        <p:spPr>
          <a:xfrm>
            <a:off x="273480" y="4037428"/>
            <a:ext cx="5822520" cy="2585199"/>
          </a:xfrm>
          <a:prstGeom prst="rect">
            <a:avLst/>
          </a:prstGeom>
        </p:spPr>
      </p:pic>
      <p:pic>
        <p:nvPicPr>
          <p:cNvPr id="7" name="Picture 6">
            <a:extLst>
              <a:ext uri="{FF2B5EF4-FFF2-40B4-BE49-F238E27FC236}">
                <a16:creationId xmlns:a16="http://schemas.microsoft.com/office/drawing/2014/main" id="{7BA72B34-2579-2C3B-EC7D-33718B3AACB3}"/>
              </a:ext>
            </a:extLst>
          </p:cNvPr>
          <p:cNvPicPr>
            <a:picLocks noChangeAspect="1"/>
          </p:cNvPicPr>
          <p:nvPr/>
        </p:nvPicPr>
        <p:blipFill>
          <a:blip r:embed="rId3"/>
          <a:stretch>
            <a:fillRect/>
          </a:stretch>
        </p:blipFill>
        <p:spPr>
          <a:xfrm>
            <a:off x="1272348" y="1001045"/>
            <a:ext cx="3524735" cy="2797919"/>
          </a:xfrm>
          <a:prstGeom prst="rect">
            <a:avLst/>
          </a:prstGeom>
        </p:spPr>
      </p:pic>
      <p:graphicFrame>
        <p:nvGraphicFramePr>
          <p:cNvPr id="10" name="Object 9">
            <a:extLst>
              <a:ext uri="{FF2B5EF4-FFF2-40B4-BE49-F238E27FC236}">
                <a16:creationId xmlns:a16="http://schemas.microsoft.com/office/drawing/2014/main" id="{7E410B16-591F-5324-0625-52F8C169C0CC}"/>
              </a:ext>
            </a:extLst>
          </p:cNvPr>
          <p:cNvGraphicFramePr>
            <a:graphicFrameLocks noChangeAspect="1"/>
          </p:cNvGraphicFramePr>
          <p:nvPr>
            <p:extLst>
              <p:ext uri="{D42A27DB-BD31-4B8C-83A1-F6EECF244321}">
                <p14:modId xmlns:p14="http://schemas.microsoft.com/office/powerpoint/2010/main" val="1812942473"/>
              </p:ext>
            </p:extLst>
          </p:nvPr>
        </p:nvGraphicFramePr>
        <p:xfrm>
          <a:off x="6732865" y="212302"/>
          <a:ext cx="5010150" cy="6410325"/>
        </p:xfrm>
        <a:graphic>
          <a:graphicData uri="http://schemas.openxmlformats.org/presentationml/2006/ole">
            <mc:AlternateContent xmlns:mc="http://schemas.openxmlformats.org/markup-compatibility/2006">
              <mc:Choice xmlns:v="urn:schemas-microsoft-com:vml" Requires="v">
                <p:oleObj name="Bitmap Image" r:id="rId4" imgW="5010120" imgH="6410160" progId="PBrush">
                  <p:embed/>
                </p:oleObj>
              </mc:Choice>
              <mc:Fallback>
                <p:oleObj name="Bitmap Image" r:id="rId4" imgW="5010120" imgH="6410160" progId="PBrush">
                  <p:embed/>
                  <p:pic>
                    <p:nvPicPr>
                      <p:cNvPr id="4" name="Object 3">
                        <a:extLst>
                          <a:ext uri="{FF2B5EF4-FFF2-40B4-BE49-F238E27FC236}">
                            <a16:creationId xmlns:a16="http://schemas.microsoft.com/office/drawing/2014/main" id="{59A1FF07-EF55-E4E8-CB7A-E9318BADCE12}"/>
                          </a:ext>
                        </a:extLst>
                      </p:cNvPr>
                      <p:cNvPicPr/>
                      <p:nvPr/>
                    </p:nvPicPr>
                    <p:blipFill>
                      <a:blip r:embed="rId5"/>
                      <a:stretch>
                        <a:fillRect/>
                      </a:stretch>
                    </p:blipFill>
                    <p:spPr>
                      <a:xfrm>
                        <a:off x="6732865" y="212302"/>
                        <a:ext cx="5010150" cy="6410325"/>
                      </a:xfrm>
                      <a:prstGeom prst="rect">
                        <a:avLst/>
                      </a:prstGeom>
                    </p:spPr>
                  </p:pic>
                </p:oleObj>
              </mc:Fallback>
            </mc:AlternateContent>
          </a:graphicData>
        </a:graphic>
      </p:graphicFrame>
      <p:sp>
        <p:nvSpPr>
          <p:cNvPr id="11" name="TextBox 10">
            <a:extLst>
              <a:ext uri="{FF2B5EF4-FFF2-40B4-BE49-F238E27FC236}">
                <a16:creationId xmlns:a16="http://schemas.microsoft.com/office/drawing/2014/main" id="{19F46959-7421-867A-112D-C9B2D445FACB}"/>
              </a:ext>
            </a:extLst>
          </p:cNvPr>
          <p:cNvSpPr txBox="1"/>
          <p:nvPr/>
        </p:nvSpPr>
        <p:spPr>
          <a:xfrm>
            <a:off x="73011" y="0"/>
            <a:ext cx="4575163" cy="646331"/>
          </a:xfrm>
          <a:prstGeom prst="rect">
            <a:avLst/>
          </a:prstGeom>
          <a:noFill/>
        </p:spPr>
        <p:txBody>
          <a:bodyPr wrap="none" rtlCol="0">
            <a:spAutoFit/>
          </a:bodyPr>
          <a:lstStyle/>
          <a:p>
            <a:r>
              <a:rPr lang="en-US" sz="3600" dirty="0"/>
              <a:t>Anti-Reflective Solution</a:t>
            </a:r>
          </a:p>
        </p:txBody>
      </p:sp>
    </p:spTree>
    <p:extLst>
      <p:ext uri="{BB962C8B-B14F-4D97-AF65-F5344CB8AC3E}">
        <p14:creationId xmlns:p14="http://schemas.microsoft.com/office/powerpoint/2010/main" val="77020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F7A9-26D6-F363-98B7-CCE90736E35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655691A-DEE7-2F1C-8D97-98DF545E3A3E}"/>
              </a:ext>
            </a:extLst>
          </p:cNvPr>
          <p:cNvSpPr>
            <a:spLocks noGrp="1"/>
          </p:cNvSpPr>
          <p:nvPr>
            <p:ph idx="1"/>
          </p:nvPr>
        </p:nvSpPr>
        <p:spPr/>
        <p:txBody>
          <a:bodyPr/>
          <a:lstStyle/>
          <a:p>
            <a:endParaRPr lang="en-US"/>
          </a:p>
        </p:txBody>
      </p:sp>
      <p:graphicFrame>
        <p:nvGraphicFramePr>
          <p:cNvPr id="4" name="Object 3">
            <a:extLst>
              <a:ext uri="{FF2B5EF4-FFF2-40B4-BE49-F238E27FC236}">
                <a16:creationId xmlns:a16="http://schemas.microsoft.com/office/drawing/2014/main" id="{76DFAD1B-3877-8791-D0B2-BB234C392937}"/>
              </a:ext>
            </a:extLst>
          </p:cNvPr>
          <p:cNvGraphicFramePr>
            <a:graphicFrameLocks noChangeAspect="1"/>
          </p:cNvGraphicFramePr>
          <p:nvPr>
            <p:extLst>
              <p:ext uri="{D42A27DB-BD31-4B8C-83A1-F6EECF244321}">
                <p14:modId xmlns:p14="http://schemas.microsoft.com/office/powerpoint/2010/main" val="1808303422"/>
              </p:ext>
            </p:extLst>
          </p:nvPr>
        </p:nvGraphicFramePr>
        <p:xfrm>
          <a:off x="124047" y="125831"/>
          <a:ext cx="11880111" cy="6619453"/>
        </p:xfrm>
        <a:graphic>
          <a:graphicData uri="http://schemas.openxmlformats.org/presentationml/2006/ole">
            <mc:AlternateContent xmlns:mc="http://schemas.openxmlformats.org/markup-compatibility/2006">
              <mc:Choice xmlns:v="urn:schemas-microsoft-com:vml" Requires="v">
                <p:oleObj name="Bitmap Image" r:id="rId2" imgW="9077400" imgH="5057640" progId="PBrush">
                  <p:embed/>
                </p:oleObj>
              </mc:Choice>
              <mc:Fallback>
                <p:oleObj name="Bitmap Image" r:id="rId2" imgW="9077400" imgH="5057640" progId="PBrush">
                  <p:embed/>
                  <p:pic>
                    <p:nvPicPr>
                      <p:cNvPr id="0" name=""/>
                      <p:cNvPicPr/>
                      <p:nvPr/>
                    </p:nvPicPr>
                    <p:blipFill>
                      <a:blip r:embed="rId3"/>
                      <a:stretch>
                        <a:fillRect/>
                      </a:stretch>
                    </p:blipFill>
                    <p:spPr>
                      <a:xfrm>
                        <a:off x="124047" y="125831"/>
                        <a:ext cx="11880111" cy="6619453"/>
                      </a:xfrm>
                      <a:prstGeom prst="rect">
                        <a:avLst/>
                      </a:prstGeom>
                    </p:spPr>
                  </p:pic>
                </p:oleObj>
              </mc:Fallback>
            </mc:AlternateContent>
          </a:graphicData>
        </a:graphic>
      </p:graphicFrame>
    </p:spTree>
    <p:extLst>
      <p:ext uri="{BB962C8B-B14F-4D97-AF65-F5344CB8AC3E}">
        <p14:creationId xmlns:p14="http://schemas.microsoft.com/office/powerpoint/2010/main" val="4074238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03B2-F465-15E0-5186-FD27ABF6CAB6}"/>
              </a:ext>
            </a:extLst>
          </p:cNvPr>
          <p:cNvSpPr>
            <a:spLocks noGrp="1"/>
          </p:cNvSpPr>
          <p:nvPr>
            <p:ph type="title"/>
          </p:nvPr>
        </p:nvSpPr>
        <p:spPr>
          <a:xfrm>
            <a:off x="117764" y="61840"/>
            <a:ext cx="10515600" cy="789420"/>
          </a:xfrm>
        </p:spPr>
        <p:txBody>
          <a:bodyPr>
            <a:normAutofit/>
          </a:bodyPr>
          <a:lstStyle/>
          <a:p>
            <a:r>
              <a:rPr lang="en-US" sz="3600" dirty="0"/>
              <a:t>Auto Exposure vs Auto Focus: Chicken and Egg Problem</a:t>
            </a:r>
          </a:p>
        </p:txBody>
      </p:sp>
      <p:graphicFrame>
        <p:nvGraphicFramePr>
          <p:cNvPr id="4" name="Object 3">
            <a:extLst>
              <a:ext uri="{FF2B5EF4-FFF2-40B4-BE49-F238E27FC236}">
                <a16:creationId xmlns:a16="http://schemas.microsoft.com/office/drawing/2014/main" id="{F15E24F1-B580-AB77-9D99-C2F81390CC26}"/>
              </a:ext>
            </a:extLst>
          </p:cNvPr>
          <p:cNvGraphicFramePr>
            <a:graphicFrameLocks noChangeAspect="1"/>
          </p:cNvGraphicFramePr>
          <p:nvPr>
            <p:extLst>
              <p:ext uri="{D42A27DB-BD31-4B8C-83A1-F6EECF244321}">
                <p14:modId xmlns:p14="http://schemas.microsoft.com/office/powerpoint/2010/main" val="143368240"/>
              </p:ext>
            </p:extLst>
          </p:nvPr>
        </p:nvGraphicFramePr>
        <p:xfrm>
          <a:off x="3886922" y="2368550"/>
          <a:ext cx="3457575" cy="2524125"/>
        </p:xfrm>
        <a:graphic>
          <a:graphicData uri="http://schemas.openxmlformats.org/presentationml/2006/ole">
            <mc:AlternateContent xmlns:mc="http://schemas.openxmlformats.org/markup-compatibility/2006">
              <mc:Choice xmlns:v="urn:schemas-microsoft-com:vml" Requires="v">
                <p:oleObj name="Bitmap Image" r:id="rId2" imgW="3457440" imgH="2523960" progId="PBrush">
                  <p:embed/>
                </p:oleObj>
              </mc:Choice>
              <mc:Fallback>
                <p:oleObj name="Bitmap Image" r:id="rId2" imgW="3457440" imgH="2523960" progId="PBrush">
                  <p:embed/>
                  <p:pic>
                    <p:nvPicPr>
                      <p:cNvPr id="0" name=""/>
                      <p:cNvPicPr/>
                      <p:nvPr/>
                    </p:nvPicPr>
                    <p:blipFill>
                      <a:blip r:embed="rId3"/>
                      <a:stretch>
                        <a:fillRect/>
                      </a:stretch>
                    </p:blipFill>
                    <p:spPr>
                      <a:xfrm>
                        <a:off x="3886922" y="2368550"/>
                        <a:ext cx="3457575" cy="252412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7A433EA-FBBD-FBDB-4BAC-AB66FE883753}"/>
              </a:ext>
            </a:extLst>
          </p:cNvPr>
          <p:cNvSpPr txBox="1"/>
          <p:nvPr/>
        </p:nvSpPr>
        <p:spPr>
          <a:xfrm>
            <a:off x="2067612" y="1582533"/>
            <a:ext cx="6784806" cy="400110"/>
          </a:xfrm>
          <a:prstGeom prst="rect">
            <a:avLst/>
          </a:prstGeom>
          <a:noFill/>
        </p:spPr>
        <p:txBody>
          <a:bodyPr wrap="none" rtlCol="0">
            <a:spAutoFit/>
          </a:bodyPr>
          <a:lstStyle/>
          <a:p>
            <a:r>
              <a:rPr lang="en-US" sz="2000" dirty="0"/>
              <a:t>To auto focus properly, I must </a:t>
            </a:r>
            <a:r>
              <a:rPr lang="en-US" sz="2000" b="1" dirty="0"/>
              <a:t>NOT</a:t>
            </a:r>
            <a:r>
              <a:rPr lang="en-US" sz="2000" dirty="0"/>
              <a:t> have an over exposed image</a:t>
            </a:r>
          </a:p>
        </p:txBody>
      </p:sp>
      <p:sp>
        <p:nvSpPr>
          <p:cNvPr id="6" name="TextBox 5">
            <a:extLst>
              <a:ext uri="{FF2B5EF4-FFF2-40B4-BE49-F238E27FC236}">
                <a16:creationId xmlns:a16="http://schemas.microsoft.com/office/drawing/2014/main" id="{53D41D71-3AAD-73A5-0143-C2171302B485}"/>
              </a:ext>
            </a:extLst>
          </p:cNvPr>
          <p:cNvSpPr txBox="1"/>
          <p:nvPr/>
        </p:nvSpPr>
        <p:spPr>
          <a:xfrm>
            <a:off x="3150183" y="5275467"/>
            <a:ext cx="4619663" cy="400110"/>
          </a:xfrm>
          <a:prstGeom prst="rect">
            <a:avLst/>
          </a:prstGeom>
          <a:noFill/>
        </p:spPr>
        <p:txBody>
          <a:bodyPr wrap="none" rtlCol="0">
            <a:spAutoFit/>
          </a:bodyPr>
          <a:lstStyle/>
          <a:p>
            <a:r>
              <a:rPr lang="en-US" sz="2000" dirty="0"/>
              <a:t>To auto expose properly, I must be in focus</a:t>
            </a:r>
          </a:p>
        </p:txBody>
      </p:sp>
      <p:sp>
        <p:nvSpPr>
          <p:cNvPr id="8" name="TextBox 7">
            <a:extLst>
              <a:ext uri="{FF2B5EF4-FFF2-40B4-BE49-F238E27FC236}">
                <a16:creationId xmlns:a16="http://schemas.microsoft.com/office/drawing/2014/main" id="{22828473-5E45-58BE-E41A-B4CD3D75DFFB}"/>
              </a:ext>
            </a:extLst>
          </p:cNvPr>
          <p:cNvSpPr txBox="1"/>
          <p:nvPr/>
        </p:nvSpPr>
        <p:spPr>
          <a:xfrm>
            <a:off x="6836974" y="6642556"/>
            <a:ext cx="5256567" cy="215444"/>
          </a:xfrm>
          <a:prstGeom prst="rect">
            <a:avLst/>
          </a:prstGeom>
          <a:noFill/>
        </p:spPr>
        <p:txBody>
          <a:bodyPr wrap="none" rtlCol="0">
            <a:spAutoFit/>
          </a:bodyPr>
          <a:lstStyle/>
          <a:p>
            <a:r>
              <a:rPr lang="en-US" sz="800" dirty="0"/>
              <a:t>Picture is from: https://stevemouldey.com/2014/07/14/why-does-education-have-so-many-chicken-and-egg-arguments/</a:t>
            </a:r>
          </a:p>
        </p:txBody>
      </p:sp>
    </p:spTree>
    <p:extLst>
      <p:ext uri="{BB962C8B-B14F-4D97-AF65-F5344CB8AC3E}">
        <p14:creationId xmlns:p14="http://schemas.microsoft.com/office/powerpoint/2010/main" val="3332047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9" name="Straight Connector 8">
            <a:extLst>
              <a:ext uri="{FF2B5EF4-FFF2-40B4-BE49-F238E27FC236}">
                <a16:creationId xmlns:a16="http://schemas.microsoft.com/office/drawing/2014/main" id="{AEE81808-73D1-68A4-5FC6-6417755C65AE}"/>
              </a:ext>
            </a:extLst>
          </p:cNvPr>
          <p:cNvCxnSpPr>
            <a:cxnSpLocks/>
          </p:cNvCxnSpPr>
          <p:nvPr/>
        </p:nvCxnSpPr>
        <p:spPr>
          <a:xfrm>
            <a:off x="1173018" y="5583382"/>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9E7C69-F3E0-B9E8-3D97-61CC94E53C5A}"/>
              </a:ext>
            </a:extLst>
          </p:cNvPr>
          <p:cNvCxnSpPr>
            <a:cxnSpLocks/>
          </p:cNvCxnSpPr>
          <p:nvPr/>
        </p:nvCxnSpPr>
        <p:spPr>
          <a:xfrm>
            <a:off x="1173017" y="5440218"/>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F5FDBE-1EB1-7C41-F7B9-39E9835C9219}"/>
              </a:ext>
            </a:extLst>
          </p:cNvPr>
          <p:cNvCxnSpPr>
            <a:cxnSpLocks/>
          </p:cNvCxnSpPr>
          <p:nvPr/>
        </p:nvCxnSpPr>
        <p:spPr>
          <a:xfrm>
            <a:off x="1173017" y="5283200"/>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FE9FF8-3BC8-98F6-6F97-234F7ACA2E11}"/>
              </a:ext>
            </a:extLst>
          </p:cNvPr>
          <p:cNvCxnSpPr>
            <a:cxnSpLocks/>
          </p:cNvCxnSpPr>
          <p:nvPr/>
        </p:nvCxnSpPr>
        <p:spPr>
          <a:xfrm>
            <a:off x="1173016" y="5152769"/>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5F544B-A799-1227-36E8-6F85920345C1}"/>
              </a:ext>
            </a:extLst>
          </p:cNvPr>
          <p:cNvCxnSpPr>
            <a:cxnSpLocks/>
          </p:cNvCxnSpPr>
          <p:nvPr/>
        </p:nvCxnSpPr>
        <p:spPr>
          <a:xfrm>
            <a:off x="1298535" y="5024582"/>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88B021-FB18-2085-9883-66277468EAB4}"/>
              </a:ext>
            </a:extLst>
          </p:cNvPr>
          <p:cNvCxnSpPr>
            <a:cxnSpLocks/>
          </p:cNvCxnSpPr>
          <p:nvPr/>
        </p:nvCxnSpPr>
        <p:spPr>
          <a:xfrm>
            <a:off x="1298535" y="4886036"/>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FF2AA7-538C-D540-6B15-4BD3E07A7D26}"/>
              </a:ext>
            </a:extLst>
          </p:cNvPr>
          <p:cNvCxnSpPr>
            <a:cxnSpLocks/>
          </p:cNvCxnSpPr>
          <p:nvPr/>
        </p:nvCxnSpPr>
        <p:spPr>
          <a:xfrm>
            <a:off x="1286161" y="4765964"/>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BEB65E-C995-7792-4C9B-329484C4FF49}"/>
              </a:ext>
            </a:extLst>
          </p:cNvPr>
          <p:cNvCxnSpPr>
            <a:cxnSpLocks/>
          </p:cNvCxnSpPr>
          <p:nvPr/>
        </p:nvCxnSpPr>
        <p:spPr>
          <a:xfrm>
            <a:off x="1298535" y="4629727"/>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CDBA69-C69A-271B-C38E-9C1D81A30A5F}"/>
              </a:ext>
            </a:extLst>
          </p:cNvPr>
          <p:cNvCxnSpPr>
            <a:cxnSpLocks/>
          </p:cNvCxnSpPr>
          <p:nvPr/>
        </p:nvCxnSpPr>
        <p:spPr>
          <a:xfrm>
            <a:off x="1286160" y="4507346"/>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2C8E58-5E7B-4C45-8959-36FBB02B21DC}"/>
              </a:ext>
            </a:extLst>
          </p:cNvPr>
          <p:cNvCxnSpPr>
            <a:cxnSpLocks/>
          </p:cNvCxnSpPr>
          <p:nvPr/>
        </p:nvCxnSpPr>
        <p:spPr>
          <a:xfrm>
            <a:off x="1286159" y="4387273"/>
            <a:ext cx="825269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2394951" cy="369332"/>
          </a:xfrm>
          <a:prstGeom prst="rect">
            <a:avLst/>
          </a:prstGeom>
          <a:noFill/>
        </p:spPr>
        <p:txBody>
          <a:bodyPr wrap="none" rtlCol="0">
            <a:spAutoFit/>
          </a:bodyPr>
          <a:lstStyle/>
          <a:p>
            <a:r>
              <a:rPr lang="en-US" dirty="0"/>
              <a:t>1. Scan over set Z range</a:t>
            </a:r>
          </a:p>
        </p:txBody>
      </p:sp>
    </p:spTree>
    <p:extLst>
      <p:ext uri="{BB962C8B-B14F-4D97-AF65-F5344CB8AC3E}">
        <p14:creationId xmlns:p14="http://schemas.microsoft.com/office/powerpoint/2010/main" val="97541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9" name="Straight Connector 8">
            <a:extLst>
              <a:ext uri="{FF2B5EF4-FFF2-40B4-BE49-F238E27FC236}">
                <a16:creationId xmlns:a16="http://schemas.microsoft.com/office/drawing/2014/main" id="{AEE81808-73D1-68A4-5FC6-6417755C65AE}"/>
              </a:ext>
            </a:extLst>
          </p:cNvPr>
          <p:cNvCxnSpPr>
            <a:cxnSpLocks/>
          </p:cNvCxnSpPr>
          <p:nvPr/>
        </p:nvCxnSpPr>
        <p:spPr>
          <a:xfrm>
            <a:off x="1173018" y="5583382"/>
            <a:ext cx="8252691" cy="0"/>
          </a:xfrm>
          <a:prstGeom prst="line">
            <a:avLst/>
          </a:prstGeom>
          <a:ln w="2540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9E7C69-F3E0-B9E8-3D97-61CC94E53C5A}"/>
              </a:ext>
            </a:extLst>
          </p:cNvPr>
          <p:cNvCxnSpPr>
            <a:cxnSpLocks/>
          </p:cNvCxnSpPr>
          <p:nvPr/>
        </p:nvCxnSpPr>
        <p:spPr>
          <a:xfrm>
            <a:off x="1173017" y="5440218"/>
            <a:ext cx="8252691" cy="0"/>
          </a:xfrm>
          <a:prstGeom prst="line">
            <a:avLst/>
          </a:prstGeom>
          <a:ln w="2540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F5FDBE-1EB1-7C41-F7B9-39E9835C9219}"/>
              </a:ext>
            </a:extLst>
          </p:cNvPr>
          <p:cNvCxnSpPr>
            <a:cxnSpLocks/>
          </p:cNvCxnSpPr>
          <p:nvPr/>
        </p:nvCxnSpPr>
        <p:spPr>
          <a:xfrm>
            <a:off x="1173017" y="5283200"/>
            <a:ext cx="8252691" cy="0"/>
          </a:xfrm>
          <a:prstGeom prst="line">
            <a:avLst/>
          </a:prstGeom>
          <a:ln w="25400">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FE9FF8-3BC8-98F6-6F97-234F7ACA2E11}"/>
              </a:ext>
            </a:extLst>
          </p:cNvPr>
          <p:cNvCxnSpPr>
            <a:cxnSpLocks/>
          </p:cNvCxnSpPr>
          <p:nvPr/>
        </p:nvCxnSpPr>
        <p:spPr>
          <a:xfrm>
            <a:off x="1173016" y="5152769"/>
            <a:ext cx="8252691" cy="0"/>
          </a:xfrm>
          <a:prstGeom prst="line">
            <a:avLst/>
          </a:prstGeom>
          <a:ln w="25400">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5F544B-A799-1227-36E8-6F85920345C1}"/>
              </a:ext>
            </a:extLst>
          </p:cNvPr>
          <p:cNvCxnSpPr>
            <a:cxnSpLocks/>
          </p:cNvCxnSpPr>
          <p:nvPr/>
        </p:nvCxnSpPr>
        <p:spPr>
          <a:xfrm>
            <a:off x="1298535" y="5024582"/>
            <a:ext cx="825269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88B021-FB18-2085-9883-66277468EAB4}"/>
              </a:ext>
            </a:extLst>
          </p:cNvPr>
          <p:cNvCxnSpPr>
            <a:cxnSpLocks/>
          </p:cNvCxnSpPr>
          <p:nvPr/>
        </p:nvCxnSpPr>
        <p:spPr>
          <a:xfrm>
            <a:off x="1298535" y="4886036"/>
            <a:ext cx="8252691" cy="0"/>
          </a:xfrm>
          <a:prstGeom prst="line">
            <a:avLst/>
          </a:prstGeom>
          <a:ln w="25400">
            <a:solidFill>
              <a:schemeClr val="accent1">
                <a:alpha val="88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FF2AA7-538C-D540-6B15-4BD3E07A7D26}"/>
              </a:ext>
            </a:extLst>
          </p:cNvPr>
          <p:cNvCxnSpPr>
            <a:cxnSpLocks/>
          </p:cNvCxnSpPr>
          <p:nvPr/>
        </p:nvCxnSpPr>
        <p:spPr>
          <a:xfrm>
            <a:off x="1286161" y="4765964"/>
            <a:ext cx="8252691" cy="0"/>
          </a:xfrm>
          <a:prstGeom prst="line">
            <a:avLst/>
          </a:prstGeom>
          <a:ln w="25400">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BEB65E-C995-7792-4C9B-329484C4FF49}"/>
              </a:ext>
            </a:extLst>
          </p:cNvPr>
          <p:cNvCxnSpPr>
            <a:cxnSpLocks/>
          </p:cNvCxnSpPr>
          <p:nvPr/>
        </p:nvCxnSpPr>
        <p:spPr>
          <a:xfrm>
            <a:off x="1298535" y="4629727"/>
            <a:ext cx="8252691" cy="0"/>
          </a:xfrm>
          <a:prstGeom prst="line">
            <a:avLst/>
          </a:prstGeom>
          <a:ln w="25400">
            <a:solidFill>
              <a:schemeClr val="accent1">
                <a:alpha val="63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CDBA69-C69A-271B-C38E-9C1D81A30A5F}"/>
              </a:ext>
            </a:extLst>
          </p:cNvPr>
          <p:cNvCxnSpPr>
            <a:cxnSpLocks/>
          </p:cNvCxnSpPr>
          <p:nvPr/>
        </p:nvCxnSpPr>
        <p:spPr>
          <a:xfrm>
            <a:off x="1286160" y="4507346"/>
            <a:ext cx="8252691" cy="0"/>
          </a:xfrm>
          <a:prstGeom prst="line">
            <a:avLst/>
          </a:prstGeom>
          <a:ln w="2540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2C8E58-5E7B-4C45-8959-36FBB02B21DC}"/>
              </a:ext>
            </a:extLst>
          </p:cNvPr>
          <p:cNvCxnSpPr>
            <a:cxnSpLocks/>
          </p:cNvCxnSpPr>
          <p:nvPr/>
        </p:nvCxnSpPr>
        <p:spPr>
          <a:xfrm>
            <a:off x="1286159" y="4387273"/>
            <a:ext cx="8252691" cy="0"/>
          </a:xfrm>
          <a:prstGeom prst="line">
            <a:avLst/>
          </a:prstGeom>
          <a:ln w="25400">
            <a:solidFill>
              <a:schemeClr val="accent1">
                <a:alpha val="32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4498026" cy="369332"/>
          </a:xfrm>
          <a:prstGeom prst="rect">
            <a:avLst/>
          </a:prstGeom>
          <a:noFill/>
        </p:spPr>
        <p:txBody>
          <a:bodyPr wrap="none" rtlCol="0">
            <a:spAutoFit/>
          </a:bodyPr>
          <a:lstStyle/>
          <a:p>
            <a:r>
              <a:rPr lang="en-US" dirty="0"/>
              <a:t>2. Determine Relative Image Brightness Levels</a:t>
            </a:r>
          </a:p>
        </p:txBody>
      </p:sp>
    </p:spTree>
    <p:extLst>
      <p:ext uri="{BB962C8B-B14F-4D97-AF65-F5344CB8AC3E}">
        <p14:creationId xmlns:p14="http://schemas.microsoft.com/office/powerpoint/2010/main" val="25673530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FD584-E8DB-5E35-8416-95F9B446FDFF}"/>
              </a:ext>
            </a:extLst>
          </p:cNvPr>
          <p:cNvSpPr>
            <a:spLocks noGrp="1"/>
          </p:cNvSpPr>
          <p:nvPr>
            <p:ph type="title"/>
          </p:nvPr>
        </p:nvSpPr>
        <p:spPr>
          <a:xfrm>
            <a:off x="-51273" y="-292278"/>
            <a:ext cx="10515600" cy="1325563"/>
          </a:xfrm>
        </p:spPr>
        <p:txBody>
          <a:bodyPr/>
          <a:lstStyle/>
          <a:p>
            <a:r>
              <a:rPr lang="en-US" dirty="0"/>
              <a:t>What is Multiplexing? </a:t>
            </a:r>
          </a:p>
        </p:txBody>
      </p:sp>
      <p:grpSp>
        <p:nvGrpSpPr>
          <p:cNvPr id="36" name="Group 35">
            <a:extLst>
              <a:ext uri="{FF2B5EF4-FFF2-40B4-BE49-F238E27FC236}">
                <a16:creationId xmlns:a16="http://schemas.microsoft.com/office/drawing/2014/main" id="{DB7680F7-F4AA-A307-92F6-BD28841F829E}"/>
              </a:ext>
            </a:extLst>
          </p:cNvPr>
          <p:cNvGrpSpPr/>
          <p:nvPr/>
        </p:nvGrpSpPr>
        <p:grpSpPr>
          <a:xfrm>
            <a:off x="2032270" y="1033285"/>
            <a:ext cx="5067300" cy="2145209"/>
            <a:chOff x="356814" y="1283791"/>
            <a:chExt cx="5067300" cy="2145209"/>
          </a:xfrm>
        </p:grpSpPr>
        <p:graphicFrame>
          <p:nvGraphicFramePr>
            <p:cNvPr id="4" name="Object 3">
              <a:extLst>
                <a:ext uri="{FF2B5EF4-FFF2-40B4-BE49-F238E27FC236}">
                  <a16:creationId xmlns:a16="http://schemas.microsoft.com/office/drawing/2014/main" id="{B61DCEB5-D485-5606-E2EC-BD0F5466FA24}"/>
                </a:ext>
              </a:extLst>
            </p:cNvPr>
            <p:cNvGraphicFramePr>
              <a:graphicFrameLocks noChangeAspect="1"/>
            </p:cNvGraphicFramePr>
            <p:nvPr>
              <p:extLst>
                <p:ext uri="{D42A27DB-BD31-4B8C-83A1-F6EECF244321}">
                  <p14:modId xmlns:p14="http://schemas.microsoft.com/office/powerpoint/2010/main" val="1803412906"/>
                </p:ext>
              </p:extLst>
            </p:nvPr>
          </p:nvGraphicFramePr>
          <p:xfrm>
            <a:off x="356814" y="2343150"/>
            <a:ext cx="5067300" cy="1085850"/>
          </p:xfrm>
          <a:graphic>
            <a:graphicData uri="http://schemas.openxmlformats.org/presentationml/2006/ole">
              <mc:AlternateContent xmlns:mc="http://schemas.openxmlformats.org/markup-compatibility/2006">
                <mc:Choice xmlns:v="urn:schemas-microsoft-com:vml" Requires="v">
                  <p:oleObj name="Bitmap Image" r:id="rId2" imgW="5067360" imgH="1085760" progId="PBrush">
                    <p:embed/>
                  </p:oleObj>
                </mc:Choice>
                <mc:Fallback>
                  <p:oleObj name="Bitmap Image" r:id="rId2" imgW="5067360" imgH="1085760" progId="PBrush">
                    <p:embed/>
                    <p:pic>
                      <p:nvPicPr>
                        <p:cNvPr id="0" name=""/>
                        <p:cNvPicPr/>
                        <p:nvPr/>
                      </p:nvPicPr>
                      <p:blipFill>
                        <a:blip r:embed="rId3"/>
                        <a:stretch>
                          <a:fillRect/>
                        </a:stretch>
                      </p:blipFill>
                      <p:spPr>
                        <a:xfrm>
                          <a:off x="356814" y="2343150"/>
                          <a:ext cx="5067300" cy="1085850"/>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C5129280-4013-D683-F428-B40EA7418A6A}"/>
                </a:ext>
              </a:extLst>
            </p:cNvPr>
            <p:cNvSpPr/>
            <p:nvPr/>
          </p:nvSpPr>
          <p:spPr>
            <a:xfrm>
              <a:off x="1092806" y="2260313"/>
              <a:ext cx="698643" cy="863029"/>
            </a:xfrm>
            <a:prstGeom prst="rect">
              <a:avLst/>
            </a:prstGeom>
            <a:noFill/>
            <a:ln w="254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5FEA865-A94A-22DB-8ABA-2BCEEC762478}"/>
                </a:ext>
              </a:extLst>
            </p:cNvPr>
            <p:cNvSpPr/>
            <p:nvPr/>
          </p:nvSpPr>
          <p:spPr>
            <a:xfrm>
              <a:off x="1979487" y="2260314"/>
              <a:ext cx="698643" cy="863029"/>
            </a:xfrm>
            <a:prstGeom prst="rect">
              <a:avLst/>
            </a:prstGeom>
            <a:no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641F44-3D5F-08E5-3B20-734FF6C01F7C}"/>
                </a:ext>
              </a:extLst>
            </p:cNvPr>
            <p:cNvSpPr/>
            <p:nvPr/>
          </p:nvSpPr>
          <p:spPr>
            <a:xfrm>
              <a:off x="2866168" y="2260313"/>
              <a:ext cx="698643" cy="86302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46840FB-9293-C3E9-8E2B-F9038F48C30E}"/>
                </a:ext>
              </a:extLst>
            </p:cNvPr>
            <p:cNvSpPr/>
            <p:nvPr/>
          </p:nvSpPr>
          <p:spPr>
            <a:xfrm>
              <a:off x="3752849" y="2260313"/>
              <a:ext cx="698643" cy="863029"/>
            </a:xfrm>
            <a:prstGeom prst="rect">
              <a:avLst/>
            </a:prstGeom>
            <a:noFill/>
            <a:ln w="254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A071818-FE6C-3A2B-7568-96D1BE697F8E}"/>
                </a:ext>
              </a:extLst>
            </p:cNvPr>
            <p:cNvSpPr txBox="1"/>
            <p:nvPr/>
          </p:nvSpPr>
          <p:spPr>
            <a:xfrm rot="19150804">
              <a:off x="1453478" y="1441443"/>
              <a:ext cx="633315" cy="369332"/>
            </a:xfrm>
            <a:prstGeom prst="rect">
              <a:avLst/>
            </a:prstGeom>
            <a:noFill/>
            <a:ln w="25400">
              <a:solidFill>
                <a:srgbClr val="0070C0"/>
              </a:solidFill>
            </a:ln>
          </p:spPr>
          <p:txBody>
            <a:bodyPr wrap="none" rtlCol="0">
              <a:spAutoFit/>
            </a:bodyPr>
            <a:lstStyle/>
            <a:p>
              <a:r>
                <a:rPr lang="en-US" dirty="0"/>
                <a:t>DAPI</a:t>
              </a:r>
            </a:p>
          </p:txBody>
        </p:sp>
        <p:sp>
          <p:nvSpPr>
            <p:cNvPr id="11" name="TextBox 10">
              <a:extLst>
                <a:ext uri="{FF2B5EF4-FFF2-40B4-BE49-F238E27FC236}">
                  <a16:creationId xmlns:a16="http://schemas.microsoft.com/office/drawing/2014/main" id="{FFD9FFB8-2C58-3D22-1798-45A7A7A76E5B}"/>
                </a:ext>
              </a:extLst>
            </p:cNvPr>
            <p:cNvSpPr txBox="1"/>
            <p:nvPr/>
          </p:nvSpPr>
          <p:spPr>
            <a:xfrm rot="19150804">
              <a:off x="2273007" y="1283791"/>
              <a:ext cx="1092350" cy="369332"/>
            </a:xfrm>
            <a:prstGeom prst="rect">
              <a:avLst/>
            </a:prstGeom>
            <a:noFill/>
            <a:ln w="25400">
              <a:solidFill>
                <a:srgbClr val="00B050"/>
              </a:solidFill>
            </a:ln>
          </p:spPr>
          <p:txBody>
            <a:bodyPr wrap="none" rtlCol="0">
              <a:spAutoFit/>
            </a:bodyPr>
            <a:lstStyle/>
            <a:p>
              <a:r>
                <a:rPr lang="en-US" dirty="0"/>
                <a:t>Alexa 488</a:t>
              </a:r>
            </a:p>
          </p:txBody>
        </p:sp>
        <p:sp>
          <p:nvSpPr>
            <p:cNvPr id="12" name="TextBox 11">
              <a:extLst>
                <a:ext uri="{FF2B5EF4-FFF2-40B4-BE49-F238E27FC236}">
                  <a16:creationId xmlns:a16="http://schemas.microsoft.com/office/drawing/2014/main" id="{A570CECC-AB27-2127-6F88-B67BFC73AEEA}"/>
                </a:ext>
              </a:extLst>
            </p:cNvPr>
            <p:cNvSpPr txBox="1"/>
            <p:nvPr/>
          </p:nvSpPr>
          <p:spPr>
            <a:xfrm rot="19150804">
              <a:off x="3262004" y="1301037"/>
              <a:ext cx="1092350" cy="369332"/>
            </a:xfrm>
            <a:prstGeom prst="rect">
              <a:avLst/>
            </a:prstGeom>
            <a:noFill/>
            <a:ln w="25400">
              <a:solidFill>
                <a:srgbClr val="FF0000"/>
              </a:solidFill>
            </a:ln>
          </p:spPr>
          <p:txBody>
            <a:bodyPr wrap="none" rtlCol="0">
              <a:spAutoFit/>
            </a:bodyPr>
            <a:lstStyle/>
            <a:p>
              <a:r>
                <a:rPr lang="en-US" dirty="0"/>
                <a:t>Alexa 568</a:t>
              </a:r>
            </a:p>
          </p:txBody>
        </p:sp>
        <p:sp>
          <p:nvSpPr>
            <p:cNvPr id="13" name="TextBox 12">
              <a:extLst>
                <a:ext uri="{FF2B5EF4-FFF2-40B4-BE49-F238E27FC236}">
                  <a16:creationId xmlns:a16="http://schemas.microsoft.com/office/drawing/2014/main" id="{5927AB18-8212-18A8-0074-09739E0B2507}"/>
                </a:ext>
              </a:extLst>
            </p:cNvPr>
            <p:cNvSpPr txBox="1"/>
            <p:nvPr/>
          </p:nvSpPr>
          <p:spPr>
            <a:xfrm rot="19150804">
              <a:off x="4215211" y="1289360"/>
              <a:ext cx="1092350" cy="369332"/>
            </a:xfrm>
            <a:prstGeom prst="rect">
              <a:avLst/>
            </a:prstGeom>
            <a:noFill/>
            <a:ln w="25400">
              <a:solidFill>
                <a:srgbClr val="7030A0"/>
              </a:solidFill>
            </a:ln>
          </p:spPr>
          <p:txBody>
            <a:bodyPr wrap="none" rtlCol="0">
              <a:spAutoFit/>
            </a:bodyPr>
            <a:lstStyle/>
            <a:p>
              <a:r>
                <a:rPr lang="en-US" dirty="0"/>
                <a:t>Alexa 647</a:t>
              </a:r>
            </a:p>
          </p:txBody>
        </p:sp>
        <p:cxnSp>
          <p:nvCxnSpPr>
            <p:cNvPr id="15" name="Straight Connector 14">
              <a:extLst>
                <a:ext uri="{FF2B5EF4-FFF2-40B4-BE49-F238E27FC236}">
                  <a16:creationId xmlns:a16="http://schemas.microsoft.com/office/drawing/2014/main" id="{0F7D547F-0695-0175-F530-BD26A194E811}"/>
                </a:ext>
              </a:extLst>
            </p:cNvPr>
            <p:cNvCxnSpPr>
              <a:stCxn id="5" idx="0"/>
              <a:endCxn id="10" idx="1"/>
            </p:cNvCxnSpPr>
            <p:nvPr/>
          </p:nvCxnSpPr>
          <p:spPr>
            <a:xfrm flipV="1">
              <a:off x="1442128" y="1833103"/>
              <a:ext cx="88371" cy="42721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1ED159E-EB55-664F-CF62-A06A5111B679}"/>
                </a:ext>
              </a:extLst>
            </p:cNvPr>
            <p:cNvCxnSpPr>
              <a:cxnSpLocks/>
              <a:stCxn id="6" idx="0"/>
              <a:endCxn id="11" idx="1"/>
            </p:cNvCxnSpPr>
            <p:nvPr/>
          </p:nvCxnSpPr>
          <p:spPr>
            <a:xfrm flipV="1">
              <a:off x="2328809" y="1825483"/>
              <a:ext cx="77045" cy="434831"/>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CA46249-4725-D0E8-5D5A-B012FDD15131}"/>
                </a:ext>
              </a:extLst>
            </p:cNvPr>
            <p:cNvCxnSpPr>
              <a:cxnSpLocks/>
              <a:stCxn id="8" idx="0"/>
              <a:endCxn id="12" idx="1"/>
            </p:cNvCxnSpPr>
            <p:nvPr/>
          </p:nvCxnSpPr>
          <p:spPr>
            <a:xfrm flipV="1">
              <a:off x="3215490" y="1842729"/>
              <a:ext cx="179361" cy="41758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D2A2AA-337F-2656-A02C-A4E685AC2C24}"/>
                </a:ext>
              </a:extLst>
            </p:cNvPr>
            <p:cNvCxnSpPr>
              <a:cxnSpLocks/>
              <a:stCxn id="9" idx="0"/>
              <a:endCxn id="13" idx="1"/>
            </p:cNvCxnSpPr>
            <p:nvPr/>
          </p:nvCxnSpPr>
          <p:spPr>
            <a:xfrm flipV="1">
              <a:off x="4102171" y="1831052"/>
              <a:ext cx="245887" cy="429261"/>
            </a:xfrm>
            <a:prstGeom prst="line">
              <a:avLst/>
            </a:prstGeom>
            <a:ln w="25400">
              <a:solidFill>
                <a:srgbClr val="7030A0"/>
              </a:solidFill>
            </a:ln>
          </p:spPr>
          <p:style>
            <a:lnRef idx="1">
              <a:schemeClr val="accent1"/>
            </a:lnRef>
            <a:fillRef idx="0">
              <a:schemeClr val="accent1"/>
            </a:fillRef>
            <a:effectRef idx="0">
              <a:schemeClr val="accent1"/>
            </a:effectRef>
            <a:fontRef idx="minor">
              <a:schemeClr val="tx1"/>
            </a:fontRef>
          </p:style>
        </p:cxnSp>
      </p:grpSp>
      <p:graphicFrame>
        <p:nvGraphicFramePr>
          <p:cNvPr id="37" name="Object 36">
            <a:extLst>
              <a:ext uri="{FF2B5EF4-FFF2-40B4-BE49-F238E27FC236}">
                <a16:creationId xmlns:a16="http://schemas.microsoft.com/office/drawing/2014/main" id="{50C7A985-F7B5-BAE1-D767-430E6F3503CE}"/>
              </a:ext>
            </a:extLst>
          </p:cNvPr>
          <p:cNvGraphicFramePr>
            <a:graphicFrameLocks noChangeAspect="1"/>
          </p:cNvGraphicFramePr>
          <p:nvPr>
            <p:extLst>
              <p:ext uri="{D42A27DB-BD31-4B8C-83A1-F6EECF244321}">
                <p14:modId xmlns:p14="http://schemas.microsoft.com/office/powerpoint/2010/main" val="68290214"/>
              </p:ext>
            </p:extLst>
          </p:nvPr>
        </p:nvGraphicFramePr>
        <p:xfrm>
          <a:off x="8746384" y="1596782"/>
          <a:ext cx="2081213" cy="4500563"/>
        </p:xfrm>
        <a:graphic>
          <a:graphicData uri="http://schemas.openxmlformats.org/presentationml/2006/ole">
            <mc:AlternateContent xmlns:mc="http://schemas.openxmlformats.org/markup-compatibility/2006">
              <mc:Choice xmlns:v="urn:schemas-microsoft-com:vml" Requires="v">
                <p:oleObj name="Bitmap Image" r:id="rId4" imgW="2371680" imgH="5295960" progId="PBrush">
                  <p:embed/>
                </p:oleObj>
              </mc:Choice>
              <mc:Fallback>
                <p:oleObj name="Bitmap Image" r:id="rId4" imgW="2371680" imgH="5295960" progId="PBrush">
                  <p:embed/>
                  <p:pic>
                    <p:nvPicPr>
                      <p:cNvPr id="20" name="Object 19">
                        <a:extLst>
                          <a:ext uri="{FF2B5EF4-FFF2-40B4-BE49-F238E27FC236}">
                            <a16:creationId xmlns:a16="http://schemas.microsoft.com/office/drawing/2014/main" id="{C4D90472-2E48-1673-CCCB-C4B2AC7D3564}"/>
                          </a:ext>
                        </a:extLst>
                      </p:cNvPr>
                      <p:cNvPicPr/>
                      <p:nvPr/>
                    </p:nvPicPr>
                    <p:blipFill>
                      <a:blip r:embed="rId5"/>
                      <a:stretch>
                        <a:fillRect/>
                      </a:stretch>
                    </p:blipFill>
                    <p:spPr>
                      <a:xfrm>
                        <a:off x="8746384" y="1596782"/>
                        <a:ext cx="2081213" cy="4500563"/>
                      </a:xfrm>
                      <a:prstGeom prst="rect">
                        <a:avLst/>
                      </a:prstGeom>
                    </p:spPr>
                  </p:pic>
                </p:oleObj>
              </mc:Fallback>
            </mc:AlternateContent>
          </a:graphicData>
        </a:graphic>
      </p:graphicFrame>
      <p:cxnSp>
        <p:nvCxnSpPr>
          <p:cNvPr id="39" name="Straight Connector 38">
            <a:extLst>
              <a:ext uri="{FF2B5EF4-FFF2-40B4-BE49-F238E27FC236}">
                <a16:creationId xmlns:a16="http://schemas.microsoft.com/office/drawing/2014/main" id="{1A148E24-A231-AB62-284B-7BD99307F739}"/>
              </a:ext>
            </a:extLst>
          </p:cNvPr>
          <p:cNvCxnSpPr>
            <a:cxnSpLocks/>
          </p:cNvCxnSpPr>
          <p:nvPr/>
        </p:nvCxnSpPr>
        <p:spPr>
          <a:xfrm>
            <a:off x="7015768" y="2109890"/>
            <a:ext cx="2547332" cy="45656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5A42967-8CD2-3740-21AE-1B0262E2D61E}"/>
              </a:ext>
            </a:extLst>
          </p:cNvPr>
          <p:cNvCxnSpPr>
            <a:cxnSpLocks/>
          </p:cNvCxnSpPr>
          <p:nvPr/>
        </p:nvCxnSpPr>
        <p:spPr>
          <a:xfrm flipV="1">
            <a:off x="7076456" y="2587168"/>
            <a:ext cx="2486644" cy="20416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E0D5260B-A12D-6A0C-9D4A-92F7A0A3259D}"/>
              </a:ext>
            </a:extLst>
          </p:cNvPr>
          <p:cNvSpPr txBox="1"/>
          <p:nvPr/>
        </p:nvSpPr>
        <p:spPr>
          <a:xfrm>
            <a:off x="625853" y="3932195"/>
            <a:ext cx="7750629"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4 emission marker colors can be cleanly separated at once</a:t>
            </a:r>
          </a:p>
          <a:p>
            <a:pPr marL="285750" indent="-285750">
              <a:buFont typeface="Arial" panose="020B0604020202020204" pitchFamily="34" charset="0"/>
              <a:buChar char="•"/>
            </a:pPr>
            <a:r>
              <a:rPr lang="en-US" sz="2800" dirty="0"/>
              <a:t>Multiplexing is achieving more markers on a sample than this limit  </a:t>
            </a:r>
          </a:p>
        </p:txBody>
      </p:sp>
    </p:spTree>
    <p:extLst>
      <p:ext uri="{BB962C8B-B14F-4D97-AF65-F5344CB8AC3E}">
        <p14:creationId xmlns:p14="http://schemas.microsoft.com/office/powerpoint/2010/main" val="411427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14" name="Straight Connector 13">
            <a:extLst>
              <a:ext uri="{FF2B5EF4-FFF2-40B4-BE49-F238E27FC236}">
                <a16:creationId xmlns:a16="http://schemas.microsoft.com/office/drawing/2014/main" id="{A65F544B-A799-1227-36E8-6F85920345C1}"/>
              </a:ext>
            </a:extLst>
          </p:cNvPr>
          <p:cNvCxnSpPr>
            <a:cxnSpLocks/>
          </p:cNvCxnSpPr>
          <p:nvPr/>
        </p:nvCxnSpPr>
        <p:spPr>
          <a:xfrm>
            <a:off x="1298535" y="5024582"/>
            <a:ext cx="8252691" cy="0"/>
          </a:xfrm>
          <a:prstGeom prst="line">
            <a:avLst/>
          </a:prstGeom>
          <a:ln w="34925"/>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3389261" cy="369332"/>
          </a:xfrm>
          <a:prstGeom prst="rect">
            <a:avLst/>
          </a:prstGeom>
          <a:noFill/>
        </p:spPr>
        <p:txBody>
          <a:bodyPr wrap="none" rtlCol="0">
            <a:spAutoFit/>
          </a:bodyPr>
          <a:lstStyle/>
          <a:p>
            <a:r>
              <a:rPr lang="en-US" dirty="0"/>
              <a:t>3. Auto Expose on Brightest Z slice</a:t>
            </a:r>
          </a:p>
        </p:txBody>
      </p:sp>
    </p:spTree>
    <p:extLst>
      <p:ext uri="{BB962C8B-B14F-4D97-AF65-F5344CB8AC3E}">
        <p14:creationId xmlns:p14="http://schemas.microsoft.com/office/powerpoint/2010/main" val="2430392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9" name="Straight Connector 8">
            <a:extLst>
              <a:ext uri="{FF2B5EF4-FFF2-40B4-BE49-F238E27FC236}">
                <a16:creationId xmlns:a16="http://schemas.microsoft.com/office/drawing/2014/main" id="{AEE81808-73D1-68A4-5FC6-6417755C65AE}"/>
              </a:ext>
            </a:extLst>
          </p:cNvPr>
          <p:cNvCxnSpPr>
            <a:cxnSpLocks/>
          </p:cNvCxnSpPr>
          <p:nvPr/>
        </p:nvCxnSpPr>
        <p:spPr>
          <a:xfrm>
            <a:off x="1173018" y="5583382"/>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69E7C69-F3E0-B9E8-3D97-61CC94E53C5A}"/>
              </a:ext>
            </a:extLst>
          </p:cNvPr>
          <p:cNvCxnSpPr>
            <a:cxnSpLocks/>
          </p:cNvCxnSpPr>
          <p:nvPr/>
        </p:nvCxnSpPr>
        <p:spPr>
          <a:xfrm>
            <a:off x="1173017" y="5440218"/>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FF5FDBE-1EB1-7C41-F7B9-39E9835C9219}"/>
              </a:ext>
            </a:extLst>
          </p:cNvPr>
          <p:cNvCxnSpPr>
            <a:cxnSpLocks/>
          </p:cNvCxnSpPr>
          <p:nvPr/>
        </p:nvCxnSpPr>
        <p:spPr>
          <a:xfrm>
            <a:off x="1173017" y="5283200"/>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6FE9FF8-3BC8-98F6-6F97-234F7ACA2E11}"/>
              </a:ext>
            </a:extLst>
          </p:cNvPr>
          <p:cNvCxnSpPr>
            <a:cxnSpLocks/>
          </p:cNvCxnSpPr>
          <p:nvPr/>
        </p:nvCxnSpPr>
        <p:spPr>
          <a:xfrm>
            <a:off x="1173016" y="5152769"/>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65F544B-A799-1227-36E8-6F85920345C1}"/>
              </a:ext>
            </a:extLst>
          </p:cNvPr>
          <p:cNvCxnSpPr>
            <a:cxnSpLocks/>
          </p:cNvCxnSpPr>
          <p:nvPr/>
        </p:nvCxnSpPr>
        <p:spPr>
          <a:xfrm>
            <a:off x="1298535" y="5024582"/>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88B021-FB18-2085-9883-66277468EAB4}"/>
              </a:ext>
            </a:extLst>
          </p:cNvPr>
          <p:cNvCxnSpPr>
            <a:cxnSpLocks/>
          </p:cNvCxnSpPr>
          <p:nvPr/>
        </p:nvCxnSpPr>
        <p:spPr>
          <a:xfrm>
            <a:off x="1298535" y="4886036"/>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9FF2AA7-538C-D540-6B15-4BD3E07A7D26}"/>
              </a:ext>
            </a:extLst>
          </p:cNvPr>
          <p:cNvCxnSpPr>
            <a:cxnSpLocks/>
          </p:cNvCxnSpPr>
          <p:nvPr/>
        </p:nvCxnSpPr>
        <p:spPr>
          <a:xfrm>
            <a:off x="1286161" y="4765964"/>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3BEB65E-C995-7792-4C9B-329484C4FF49}"/>
              </a:ext>
            </a:extLst>
          </p:cNvPr>
          <p:cNvCxnSpPr>
            <a:cxnSpLocks/>
          </p:cNvCxnSpPr>
          <p:nvPr/>
        </p:nvCxnSpPr>
        <p:spPr>
          <a:xfrm>
            <a:off x="1298535" y="4629727"/>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CDBA69-C69A-271B-C38E-9C1D81A30A5F}"/>
              </a:ext>
            </a:extLst>
          </p:cNvPr>
          <p:cNvCxnSpPr>
            <a:cxnSpLocks/>
          </p:cNvCxnSpPr>
          <p:nvPr/>
        </p:nvCxnSpPr>
        <p:spPr>
          <a:xfrm>
            <a:off x="1286160" y="4507346"/>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E2C8E58-5E7B-4C45-8959-36FBB02B21DC}"/>
              </a:ext>
            </a:extLst>
          </p:cNvPr>
          <p:cNvCxnSpPr>
            <a:cxnSpLocks/>
          </p:cNvCxnSpPr>
          <p:nvPr/>
        </p:nvCxnSpPr>
        <p:spPr>
          <a:xfrm>
            <a:off x="1286159" y="4387273"/>
            <a:ext cx="8252691"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6473632" cy="369332"/>
          </a:xfrm>
          <a:prstGeom prst="rect">
            <a:avLst/>
          </a:prstGeom>
          <a:noFill/>
        </p:spPr>
        <p:txBody>
          <a:bodyPr wrap="none" rtlCol="0">
            <a:spAutoFit/>
          </a:bodyPr>
          <a:lstStyle/>
          <a:p>
            <a:r>
              <a:rPr lang="en-US" dirty="0"/>
              <a:t>4. Run Auto Focus over same range with determined exposure level</a:t>
            </a:r>
          </a:p>
        </p:txBody>
      </p:sp>
    </p:spTree>
    <p:extLst>
      <p:ext uri="{BB962C8B-B14F-4D97-AF65-F5344CB8AC3E}">
        <p14:creationId xmlns:p14="http://schemas.microsoft.com/office/powerpoint/2010/main" val="14204794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DEA24-3C9C-B24A-C3E9-45EBDFB36E4B}"/>
              </a:ext>
            </a:extLst>
          </p:cNvPr>
          <p:cNvSpPr>
            <a:spLocks noGrp="1"/>
          </p:cNvSpPr>
          <p:nvPr>
            <p:ph type="title"/>
          </p:nvPr>
        </p:nvSpPr>
        <p:spPr>
          <a:xfrm>
            <a:off x="167081" y="18255"/>
            <a:ext cx="10515600" cy="1325563"/>
          </a:xfrm>
        </p:spPr>
        <p:txBody>
          <a:bodyPr/>
          <a:lstStyle/>
          <a:p>
            <a:r>
              <a:rPr lang="en-US" dirty="0"/>
              <a:t>Solution</a:t>
            </a:r>
          </a:p>
        </p:txBody>
      </p:sp>
      <p:pic>
        <p:nvPicPr>
          <p:cNvPr id="5" name="Picture 4">
            <a:extLst>
              <a:ext uri="{FF2B5EF4-FFF2-40B4-BE49-F238E27FC236}">
                <a16:creationId xmlns:a16="http://schemas.microsoft.com/office/drawing/2014/main" id="{47C2424A-D971-F37E-3421-9288EAF8C6FF}"/>
              </a:ext>
            </a:extLst>
          </p:cNvPr>
          <p:cNvPicPr>
            <a:picLocks noChangeAspect="1"/>
          </p:cNvPicPr>
          <p:nvPr/>
        </p:nvPicPr>
        <p:blipFill>
          <a:blip r:embed="rId2"/>
          <a:stretch>
            <a:fillRect/>
          </a:stretch>
        </p:blipFill>
        <p:spPr>
          <a:xfrm>
            <a:off x="0" y="4105014"/>
            <a:ext cx="11944519" cy="2113982"/>
          </a:xfrm>
          <a:prstGeom prst="rect">
            <a:avLst/>
          </a:prstGeom>
        </p:spPr>
      </p:pic>
      <p:cxnSp>
        <p:nvCxnSpPr>
          <p:cNvPr id="12" name="Straight Connector 11">
            <a:extLst>
              <a:ext uri="{FF2B5EF4-FFF2-40B4-BE49-F238E27FC236}">
                <a16:creationId xmlns:a16="http://schemas.microsoft.com/office/drawing/2014/main" id="{0FF5FDBE-1EB1-7C41-F7B9-39E9835C9219}"/>
              </a:ext>
            </a:extLst>
          </p:cNvPr>
          <p:cNvCxnSpPr>
            <a:cxnSpLocks/>
          </p:cNvCxnSpPr>
          <p:nvPr/>
        </p:nvCxnSpPr>
        <p:spPr>
          <a:xfrm>
            <a:off x="1173017" y="5283200"/>
            <a:ext cx="8252691"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1F5C48A-9B50-9EBC-3CD4-D058425B3FE6}"/>
              </a:ext>
            </a:extLst>
          </p:cNvPr>
          <p:cNvSpPr txBox="1"/>
          <p:nvPr/>
        </p:nvSpPr>
        <p:spPr>
          <a:xfrm>
            <a:off x="3701049" y="3008194"/>
            <a:ext cx="3476016" cy="369332"/>
          </a:xfrm>
          <a:prstGeom prst="rect">
            <a:avLst/>
          </a:prstGeom>
          <a:noFill/>
        </p:spPr>
        <p:txBody>
          <a:bodyPr wrap="none" rtlCol="0">
            <a:spAutoFit/>
          </a:bodyPr>
          <a:lstStyle/>
          <a:p>
            <a:r>
              <a:rPr lang="en-US" dirty="0"/>
              <a:t>5. Run Auto Expose at in focus slice</a:t>
            </a:r>
          </a:p>
        </p:txBody>
      </p:sp>
    </p:spTree>
    <p:extLst>
      <p:ext uri="{BB962C8B-B14F-4D97-AF65-F5344CB8AC3E}">
        <p14:creationId xmlns:p14="http://schemas.microsoft.com/office/powerpoint/2010/main" val="2039284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E8BD1AF1-1CEF-B742-1FA5-031019DA9BC5}"/>
              </a:ext>
            </a:extLst>
          </p:cNvPr>
          <p:cNvGraphicFramePr>
            <a:graphicFrameLocks noChangeAspect="1"/>
          </p:cNvGraphicFramePr>
          <p:nvPr/>
        </p:nvGraphicFramePr>
        <p:xfrm>
          <a:off x="6720104" y="1890712"/>
          <a:ext cx="3486150" cy="3343275"/>
        </p:xfrm>
        <a:graphic>
          <a:graphicData uri="http://schemas.openxmlformats.org/presentationml/2006/ole">
            <mc:AlternateContent xmlns:mc="http://schemas.openxmlformats.org/markup-compatibility/2006">
              <mc:Choice xmlns:v="urn:schemas-microsoft-com:vml" Requires="v">
                <p:oleObj name="Bitmap Image" r:id="rId2" imgW="3486240" imgH="3343320" progId="PBrush">
                  <p:embed/>
                </p:oleObj>
              </mc:Choice>
              <mc:Fallback>
                <p:oleObj name="Bitmap Image" r:id="rId2" imgW="3486240" imgH="3343320" progId="PBrush">
                  <p:embed/>
                  <p:pic>
                    <p:nvPicPr>
                      <p:cNvPr id="3" name="Object 2">
                        <a:extLst>
                          <a:ext uri="{FF2B5EF4-FFF2-40B4-BE49-F238E27FC236}">
                            <a16:creationId xmlns:a16="http://schemas.microsoft.com/office/drawing/2014/main" id="{E8BD1AF1-1CEF-B742-1FA5-031019DA9BC5}"/>
                          </a:ext>
                        </a:extLst>
                      </p:cNvPr>
                      <p:cNvPicPr/>
                      <p:nvPr/>
                    </p:nvPicPr>
                    <p:blipFill>
                      <a:blip r:embed="rId3"/>
                      <a:stretch>
                        <a:fillRect/>
                      </a:stretch>
                    </p:blipFill>
                    <p:spPr>
                      <a:xfrm>
                        <a:off x="6720104" y="1890712"/>
                        <a:ext cx="3486150" cy="334327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760C9AB-A30D-6B9A-1CCA-FC468B2D5130}"/>
              </a:ext>
            </a:extLst>
          </p:cNvPr>
          <p:cNvGraphicFramePr>
            <a:graphicFrameLocks noChangeAspect="1"/>
          </p:cNvGraphicFramePr>
          <p:nvPr/>
        </p:nvGraphicFramePr>
        <p:xfrm>
          <a:off x="9585249" y="5702085"/>
          <a:ext cx="495300" cy="600075"/>
        </p:xfrm>
        <a:graphic>
          <a:graphicData uri="http://schemas.openxmlformats.org/presentationml/2006/ole">
            <mc:AlternateContent xmlns:mc="http://schemas.openxmlformats.org/markup-compatibility/2006">
              <mc:Choice xmlns:v="urn:schemas-microsoft-com:vml" Requires="v">
                <p:oleObj name="Bitmap Image" r:id="rId4" imgW="495360" imgH="600120" progId="PBrush">
                  <p:embed/>
                </p:oleObj>
              </mc:Choice>
              <mc:Fallback>
                <p:oleObj name="Bitmap Image" r:id="rId4" imgW="495360" imgH="600120" progId="PBrush">
                  <p:embed/>
                  <p:pic>
                    <p:nvPicPr>
                      <p:cNvPr id="7" name="Object 6">
                        <a:extLst>
                          <a:ext uri="{FF2B5EF4-FFF2-40B4-BE49-F238E27FC236}">
                            <a16:creationId xmlns:a16="http://schemas.microsoft.com/office/drawing/2014/main" id="{5760C9AB-A30D-6B9A-1CCA-FC468B2D5130}"/>
                          </a:ext>
                        </a:extLst>
                      </p:cNvPr>
                      <p:cNvPicPr/>
                      <p:nvPr/>
                    </p:nvPicPr>
                    <p:blipFill>
                      <a:blip r:embed="rId5"/>
                      <a:stretch>
                        <a:fillRect/>
                      </a:stretch>
                    </p:blipFill>
                    <p:spPr>
                      <a:xfrm>
                        <a:off x="9585249" y="5702085"/>
                        <a:ext cx="495300" cy="6000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6302418-F260-419A-77CE-BF7140A50B1E}"/>
              </a:ext>
            </a:extLst>
          </p:cNvPr>
          <p:cNvGraphicFramePr>
            <a:graphicFrameLocks noChangeAspect="1"/>
          </p:cNvGraphicFramePr>
          <p:nvPr/>
        </p:nvGraphicFramePr>
        <p:xfrm>
          <a:off x="8473674" y="5780858"/>
          <a:ext cx="866775" cy="485775"/>
        </p:xfrm>
        <a:graphic>
          <a:graphicData uri="http://schemas.openxmlformats.org/presentationml/2006/ole">
            <mc:AlternateContent xmlns:mc="http://schemas.openxmlformats.org/markup-compatibility/2006">
              <mc:Choice xmlns:v="urn:schemas-microsoft-com:vml" Requires="v">
                <p:oleObj name="Bitmap Image" r:id="rId6" imgW="866880" imgH="485640" progId="PBrush">
                  <p:embed/>
                </p:oleObj>
              </mc:Choice>
              <mc:Fallback>
                <p:oleObj name="Bitmap Image" r:id="rId6" imgW="866880" imgH="485640" progId="PBrush">
                  <p:embed/>
                  <p:pic>
                    <p:nvPicPr>
                      <p:cNvPr id="8" name="Object 7">
                        <a:extLst>
                          <a:ext uri="{FF2B5EF4-FFF2-40B4-BE49-F238E27FC236}">
                            <a16:creationId xmlns:a16="http://schemas.microsoft.com/office/drawing/2014/main" id="{06302418-F260-419A-77CE-BF7140A50B1E}"/>
                          </a:ext>
                        </a:extLst>
                      </p:cNvPr>
                      <p:cNvPicPr/>
                      <p:nvPr/>
                    </p:nvPicPr>
                    <p:blipFill>
                      <a:blip r:embed="rId7"/>
                      <a:stretch>
                        <a:fillRect/>
                      </a:stretch>
                    </p:blipFill>
                    <p:spPr>
                      <a:xfrm>
                        <a:off x="8473674" y="5780858"/>
                        <a:ext cx="866775" cy="4857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2B8E0FA-914A-8D01-CF9D-CCF8FC55E878}"/>
              </a:ext>
            </a:extLst>
          </p:cNvPr>
          <p:cNvGraphicFramePr>
            <a:graphicFrameLocks noChangeAspect="1"/>
          </p:cNvGraphicFramePr>
          <p:nvPr/>
        </p:nvGraphicFramePr>
        <p:xfrm>
          <a:off x="7814236" y="5756614"/>
          <a:ext cx="638175" cy="590550"/>
        </p:xfrm>
        <a:graphic>
          <a:graphicData uri="http://schemas.openxmlformats.org/presentationml/2006/ole">
            <mc:AlternateContent xmlns:mc="http://schemas.openxmlformats.org/markup-compatibility/2006">
              <mc:Choice xmlns:v="urn:schemas-microsoft-com:vml" Requires="v">
                <p:oleObj name="Bitmap Image" r:id="rId8" imgW="638280" imgH="590400" progId="PBrush">
                  <p:embed/>
                </p:oleObj>
              </mc:Choice>
              <mc:Fallback>
                <p:oleObj name="Bitmap Image" r:id="rId8" imgW="638280" imgH="590400" progId="PBrush">
                  <p:embed/>
                  <p:pic>
                    <p:nvPicPr>
                      <p:cNvPr id="9" name="Object 8">
                        <a:extLst>
                          <a:ext uri="{FF2B5EF4-FFF2-40B4-BE49-F238E27FC236}">
                            <a16:creationId xmlns:a16="http://schemas.microsoft.com/office/drawing/2014/main" id="{62B8E0FA-914A-8D01-CF9D-CCF8FC55E878}"/>
                          </a:ext>
                        </a:extLst>
                      </p:cNvPr>
                      <p:cNvPicPr/>
                      <p:nvPr/>
                    </p:nvPicPr>
                    <p:blipFill>
                      <a:blip r:embed="rId9"/>
                      <a:stretch>
                        <a:fillRect/>
                      </a:stretch>
                    </p:blipFill>
                    <p:spPr>
                      <a:xfrm>
                        <a:off x="7814236" y="5756614"/>
                        <a:ext cx="638175" cy="590550"/>
                      </a:xfrm>
                      <a:prstGeom prst="rect">
                        <a:avLst/>
                      </a:prstGeom>
                    </p:spPr>
                  </p:pic>
                </p:oleObj>
              </mc:Fallback>
            </mc:AlternateContent>
          </a:graphicData>
        </a:graphic>
      </p:graphicFrame>
      <p:sp>
        <p:nvSpPr>
          <p:cNvPr id="25" name="TextBox 24">
            <a:extLst>
              <a:ext uri="{FF2B5EF4-FFF2-40B4-BE49-F238E27FC236}">
                <a16:creationId xmlns:a16="http://schemas.microsoft.com/office/drawing/2014/main" id="{C93C6030-0CB8-A61D-64CA-6BEFABD7A053}"/>
              </a:ext>
            </a:extLst>
          </p:cNvPr>
          <p:cNvSpPr txBox="1"/>
          <p:nvPr/>
        </p:nvSpPr>
        <p:spPr>
          <a:xfrm>
            <a:off x="10308310" y="2626315"/>
            <a:ext cx="989373" cy="646331"/>
          </a:xfrm>
          <a:prstGeom prst="rect">
            <a:avLst/>
          </a:prstGeom>
          <a:noFill/>
        </p:spPr>
        <p:txBody>
          <a:bodyPr wrap="none" rtlCol="0">
            <a:spAutoFit/>
          </a:bodyPr>
          <a:lstStyle/>
          <a:p>
            <a:r>
              <a:rPr lang="en-US" dirty="0">
                <a:solidFill>
                  <a:schemeClr val="bg1"/>
                </a:solidFill>
              </a:rPr>
              <a:t>63x</a:t>
            </a:r>
          </a:p>
          <a:p>
            <a:r>
              <a:rPr lang="en-US" dirty="0">
                <a:solidFill>
                  <a:schemeClr val="bg1"/>
                </a:solidFill>
              </a:rPr>
              <a:t>LSM 880</a:t>
            </a:r>
          </a:p>
        </p:txBody>
      </p:sp>
      <p:grpSp>
        <p:nvGrpSpPr>
          <p:cNvPr id="11" name="Group 10">
            <a:extLst>
              <a:ext uri="{FF2B5EF4-FFF2-40B4-BE49-F238E27FC236}">
                <a16:creationId xmlns:a16="http://schemas.microsoft.com/office/drawing/2014/main" id="{52FF9936-10ED-DC2E-CB30-074AD9C42CDF}"/>
              </a:ext>
            </a:extLst>
          </p:cNvPr>
          <p:cNvGrpSpPr/>
          <p:nvPr/>
        </p:nvGrpSpPr>
        <p:grpSpPr>
          <a:xfrm>
            <a:off x="5794497" y="436742"/>
            <a:ext cx="5798048" cy="5968637"/>
            <a:chOff x="6089772" y="521312"/>
            <a:chExt cx="5798048" cy="5968637"/>
          </a:xfrm>
        </p:grpSpPr>
        <p:sp>
          <p:nvSpPr>
            <p:cNvPr id="12" name="Freeform: Shape 11">
              <a:extLst>
                <a:ext uri="{FF2B5EF4-FFF2-40B4-BE49-F238E27FC236}">
                  <a16:creationId xmlns:a16="http://schemas.microsoft.com/office/drawing/2014/main" id="{1A2EFB63-5260-A872-B9EE-E854B108F331}"/>
                </a:ext>
              </a:extLst>
            </p:cNvPr>
            <p:cNvSpPr/>
            <p:nvPr/>
          </p:nvSpPr>
          <p:spPr>
            <a:xfrm>
              <a:off x="8813256" y="983365"/>
              <a:ext cx="1790330" cy="921137"/>
            </a:xfrm>
            <a:custGeom>
              <a:avLst/>
              <a:gdLst>
                <a:gd name="connsiteX0" fmla="*/ 0 w 1790330"/>
                <a:gd name="connsiteY0" fmla="*/ 0 h 921137"/>
                <a:gd name="connsiteX1" fmla="*/ 1790330 w 1790330"/>
                <a:gd name="connsiteY1" fmla="*/ 0 h 921137"/>
                <a:gd name="connsiteX2" fmla="*/ 1790330 w 1790330"/>
                <a:gd name="connsiteY2" fmla="*/ 921137 h 921137"/>
                <a:gd name="connsiteX3" fmla="*/ 0 w 1790330"/>
                <a:gd name="connsiteY3" fmla="*/ 921137 h 921137"/>
                <a:gd name="connsiteX4" fmla="*/ 0 w 1790330"/>
                <a:gd name="connsiteY4" fmla="*/ 0 h 921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330" h="921137">
                  <a:moveTo>
                    <a:pt x="0" y="0"/>
                  </a:moveTo>
                  <a:lnTo>
                    <a:pt x="1790330" y="0"/>
                  </a:lnTo>
                  <a:lnTo>
                    <a:pt x="1790330" y="921137"/>
                  </a:lnTo>
                  <a:lnTo>
                    <a:pt x="0" y="9211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Location Return</a:t>
              </a:r>
            </a:p>
          </p:txBody>
        </p:sp>
        <p:sp>
          <p:nvSpPr>
            <p:cNvPr id="15" name="Arrow: Circular 14">
              <a:extLst>
                <a:ext uri="{FF2B5EF4-FFF2-40B4-BE49-F238E27FC236}">
                  <a16:creationId xmlns:a16="http://schemas.microsoft.com/office/drawing/2014/main" id="{65FFBC4C-F448-6C85-CD1E-658ECBCA12E1}"/>
                </a:ext>
              </a:extLst>
            </p:cNvPr>
            <p:cNvSpPr/>
            <p:nvPr/>
          </p:nvSpPr>
          <p:spPr>
            <a:xfrm>
              <a:off x="6519316" y="1121445"/>
              <a:ext cx="5368504" cy="5368504"/>
            </a:xfrm>
            <a:prstGeom prst="circularArrow">
              <a:avLst>
                <a:gd name="adj1" fmla="val 6901"/>
                <a:gd name="adj2" fmla="val 465273"/>
                <a:gd name="adj3" fmla="val 18648115"/>
                <a:gd name="adj4" fmla="val 18246498"/>
                <a:gd name="adj5" fmla="val 805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A981AB6A-2C45-F797-073C-480D5F49C487}"/>
                </a:ext>
              </a:extLst>
            </p:cNvPr>
            <p:cNvSpPr/>
            <p:nvPr/>
          </p:nvSpPr>
          <p:spPr>
            <a:xfrm>
              <a:off x="10283693" y="2283686"/>
              <a:ext cx="1346471" cy="805223"/>
            </a:xfrm>
            <a:custGeom>
              <a:avLst/>
              <a:gdLst>
                <a:gd name="connsiteX0" fmla="*/ 0 w 1346471"/>
                <a:gd name="connsiteY0" fmla="*/ 0 h 805223"/>
                <a:gd name="connsiteX1" fmla="*/ 1346471 w 1346471"/>
                <a:gd name="connsiteY1" fmla="*/ 0 h 805223"/>
                <a:gd name="connsiteX2" fmla="*/ 1346471 w 1346471"/>
                <a:gd name="connsiteY2" fmla="*/ 805223 h 805223"/>
                <a:gd name="connsiteX3" fmla="*/ 0 w 1346471"/>
                <a:gd name="connsiteY3" fmla="*/ 805223 h 805223"/>
                <a:gd name="connsiteX4" fmla="*/ 0 w 1346471"/>
                <a:gd name="connsiteY4" fmla="*/ 0 h 80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471" h="805223">
                  <a:moveTo>
                    <a:pt x="0" y="0"/>
                  </a:moveTo>
                  <a:lnTo>
                    <a:pt x="1346471" y="0"/>
                  </a:lnTo>
                  <a:lnTo>
                    <a:pt x="1346471" y="805223"/>
                  </a:lnTo>
                  <a:lnTo>
                    <a:pt x="0" y="8052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Image</a:t>
              </a:r>
            </a:p>
          </p:txBody>
        </p:sp>
        <p:sp>
          <p:nvSpPr>
            <p:cNvPr id="18" name="Arrow: Circular 17">
              <a:extLst>
                <a:ext uri="{FF2B5EF4-FFF2-40B4-BE49-F238E27FC236}">
                  <a16:creationId xmlns:a16="http://schemas.microsoft.com/office/drawing/2014/main" id="{0AE99C57-658E-538E-2457-5187FA60F5AD}"/>
                </a:ext>
              </a:extLst>
            </p:cNvPr>
            <p:cNvSpPr/>
            <p:nvPr/>
          </p:nvSpPr>
          <p:spPr>
            <a:xfrm>
              <a:off x="6089772" y="521312"/>
              <a:ext cx="5368504" cy="5368504"/>
            </a:xfrm>
            <a:prstGeom prst="circularArrow">
              <a:avLst>
                <a:gd name="adj1" fmla="val 6901"/>
                <a:gd name="adj2" fmla="val 465273"/>
                <a:gd name="adj3" fmla="val 2814216"/>
                <a:gd name="adj4" fmla="val 21424257"/>
                <a:gd name="adj5" fmla="val 805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4C144CE6-3197-FB25-0DB9-D542CF772673}"/>
                </a:ext>
              </a:extLst>
            </p:cNvPr>
            <p:cNvSpPr/>
            <p:nvPr/>
          </p:nvSpPr>
          <p:spPr>
            <a:xfrm>
              <a:off x="8194655" y="4903248"/>
              <a:ext cx="1899917" cy="1209202"/>
            </a:xfrm>
            <a:custGeom>
              <a:avLst/>
              <a:gdLst>
                <a:gd name="connsiteX0" fmla="*/ 0 w 1899917"/>
                <a:gd name="connsiteY0" fmla="*/ 0 h 1209202"/>
                <a:gd name="connsiteX1" fmla="*/ 1899917 w 1899917"/>
                <a:gd name="connsiteY1" fmla="*/ 0 h 1209202"/>
                <a:gd name="connsiteX2" fmla="*/ 1899917 w 1899917"/>
                <a:gd name="connsiteY2" fmla="*/ 1209202 h 1209202"/>
                <a:gd name="connsiteX3" fmla="*/ 0 w 1899917"/>
                <a:gd name="connsiteY3" fmla="*/ 1209202 h 1209202"/>
                <a:gd name="connsiteX4" fmla="*/ 0 w 1899917"/>
                <a:gd name="connsiteY4" fmla="*/ 0 h 120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917" h="1209202">
                  <a:moveTo>
                    <a:pt x="0" y="0"/>
                  </a:moveTo>
                  <a:lnTo>
                    <a:pt x="1899917" y="0"/>
                  </a:lnTo>
                  <a:lnTo>
                    <a:pt x="1899917" y="1209202"/>
                  </a:lnTo>
                  <a:lnTo>
                    <a:pt x="0" y="12092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Bleach</a:t>
              </a:r>
            </a:p>
          </p:txBody>
        </p:sp>
        <p:sp>
          <p:nvSpPr>
            <p:cNvPr id="27" name="Arrow: Circular 26">
              <a:extLst>
                <a:ext uri="{FF2B5EF4-FFF2-40B4-BE49-F238E27FC236}">
                  <a16:creationId xmlns:a16="http://schemas.microsoft.com/office/drawing/2014/main" id="{7AC94D8D-B7AB-E9DD-CFFD-8C7601FC1B8B}"/>
                </a:ext>
              </a:extLst>
            </p:cNvPr>
            <p:cNvSpPr/>
            <p:nvPr/>
          </p:nvSpPr>
          <p:spPr>
            <a:xfrm>
              <a:off x="6221427" y="613263"/>
              <a:ext cx="5368504" cy="5368504"/>
            </a:xfrm>
            <a:prstGeom prst="circularArrow">
              <a:avLst>
                <a:gd name="adj1" fmla="val 6901"/>
                <a:gd name="adj2" fmla="val 465273"/>
                <a:gd name="adj3" fmla="val 11228148"/>
                <a:gd name="adj4" fmla="val 6488825"/>
                <a:gd name="adj5" fmla="val 805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CD7CCE23-1582-3E98-0CCE-BDF3BA7EDC1B}"/>
                </a:ext>
              </a:extLst>
            </p:cNvPr>
            <p:cNvSpPr/>
            <p:nvPr/>
          </p:nvSpPr>
          <p:spPr>
            <a:xfrm>
              <a:off x="6503888" y="1214960"/>
              <a:ext cx="1280620" cy="1495919"/>
            </a:xfrm>
            <a:custGeom>
              <a:avLst/>
              <a:gdLst>
                <a:gd name="connsiteX0" fmla="*/ 0 w 1280620"/>
                <a:gd name="connsiteY0" fmla="*/ 0 h 1495919"/>
                <a:gd name="connsiteX1" fmla="*/ 1280620 w 1280620"/>
                <a:gd name="connsiteY1" fmla="*/ 0 h 1495919"/>
                <a:gd name="connsiteX2" fmla="*/ 1280620 w 1280620"/>
                <a:gd name="connsiteY2" fmla="*/ 1495919 h 1495919"/>
                <a:gd name="connsiteX3" fmla="*/ 0 w 1280620"/>
                <a:gd name="connsiteY3" fmla="*/ 1495919 h 1495919"/>
                <a:gd name="connsiteX4" fmla="*/ 0 w 1280620"/>
                <a:gd name="connsiteY4" fmla="*/ 0 h 1495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620" h="1495919">
                  <a:moveTo>
                    <a:pt x="0" y="0"/>
                  </a:moveTo>
                  <a:lnTo>
                    <a:pt x="1280620" y="0"/>
                  </a:lnTo>
                  <a:lnTo>
                    <a:pt x="1280620" y="1495919"/>
                  </a:lnTo>
                  <a:lnTo>
                    <a:pt x="0" y="14959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Stain</a:t>
              </a:r>
            </a:p>
          </p:txBody>
        </p:sp>
        <p:sp>
          <p:nvSpPr>
            <p:cNvPr id="29" name="Arrow: Circular 28">
              <a:extLst>
                <a:ext uri="{FF2B5EF4-FFF2-40B4-BE49-F238E27FC236}">
                  <a16:creationId xmlns:a16="http://schemas.microsoft.com/office/drawing/2014/main" id="{9A0924AF-0422-6C5E-18A1-AF75158CD2A8}"/>
                </a:ext>
              </a:extLst>
            </p:cNvPr>
            <p:cNvSpPr/>
            <p:nvPr/>
          </p:nvSpPr>
          <p:spPr>
            <a:xfrm>
              <a:off x="6136893" y="827646"/>
              <a:ext cx="5368504" cy="5368504"/>
            </a:xfrm>
            <a:prstGeom prst="circularArrow">
              <a:avLst>
                <a:gd name="adj1" fmla="val 6901"/>
                <a:gd name="adj2" fmla="val 465273"/>
                <a:gd name="adj3" fmla="val 15722847"/>
                <a:gd name="adj4" fmla="val 14579622"/>
                <a:gd name="adj5" fmla="val 805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aphicFrame>
        <p:nvGraphicFramePr>
          <p:cNvPr id="6" name="Object 5">
            <a:extLst>
              <a:ext uri="{FF2B5EF4-FFF2-40B4-BE49-F238E27FC236}">
                <a16:creationId xmlns:a16="http://schemas.microsoft.com/office/drawing/2014/main" id="{0FA05DB4-6A15-B0E9-ABD5-D0B0A1C1DA91}"/>
              </a:ext>
            </a:extLst>
          </p:cNvPr>
          <p:cNvGraphicFramePr>
            <a:graphicFrameLocks noChangeAspect="1"/>
          </p:cNvGraphicFramePr>
          <p:nvPr/>
        </p:nvGraphicFramePr>
        <p:xfrm>
          <a:off x="6618048" y="2190750"/>
          <a:ext cx="495300" cy="600075"/>
        </p:xfrm>
        <a:graphic>
          <a:graphicData uri="http://schemas.openxmlformats.org/presentationml/2006/ole">
            <mc:AlternateContent xmlns:mc="http://schemas.openxmlformats.org/markup-compatibility/2006">
              <mc:Choice xmlns:v="urn:schemas-microsoft-com:vml" Requires="v">
                <p:oleObj name="Bitmap Image" r:id="rId10" imgW="495360" imgH="600120" progId="PBrush">
                  <p:embed/>
                </p:oleObj>
              </mc:Choice>
              <mc:Fallback>
                <p:oleObj name="Bitmap Image" r:id="rId10" imgW="495360" imgH="600120" progId="PBrush">
                  <p:embed/>
                  <p:pic>
                    <p:nvPicPr>
                      <p:cNvPr id="6" name="Object 5">
                        <a:extLst>
                          <a:ext uri="{FF2B5EF4-FFF2-40B4-BE49-F238E27FC236}">
                            <a16:creationId xmlns:a16="http://schemas.microsoft.com/office/drawing/2014/main" id="{0FA05DB4-6A15-B0E9-ABD5-D0B0A1C1DA91}"/>
                          </a:ext>
                        </a:extLst>
                      </p:cNvPr>
                      <p:cNvPicPr/>
                      <p:nvPr/>
                    </p:nvPicPr>
                    <p:blipFill>
                      <a:blip r:embed="rId5"/>
                      <a:stretch>
                        <a:fillRect/>
                      </a:stretch>
                    </p:blipFill>
                    <p:spPr>
                      <a:xfrm>
                        <a:off x="6618048" y="2190750"/>
                        <a:ext cx="495300" cy="600075"/>
                      </a:xfrm>
                      <a:prstGeom prst="rect">
                        <a:avLst/>
                      </a:prstGeom>
                    </p:spPr>
                  </p:pic>
                </p:oleObj>
              </mc:Fallback>
            </mc:AlternateContent>
          </a:graphicData>
        </a:graphic>
      </p:graphicFrame>
      <p:pic>
        <p:nvPicPr>
          <p:cNvPr id="10" name="Graphic 9" descr="Microscope with solid fill">
            <a:extLst>
              <a:ext uri="{FF2B5EF4-FFF2-40B4-BE49-F238E27FC236}">
                <a16:creationId xmlns:a16="http://schemas.microsoft.com/office/drawing/2014/main" id="{ABD88046-48D1-3BF4-2E82-E3AC6992D6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0524" y="2078383"/>
            <a:ext cx="914400" cy="914400"/>
          </a:xfrm>
          <a:prstGeom prst="rect">
            <a:avLst/>
          </a:prstGeom>
        </p:spPr>
      </p:pic>
      <p:sp>
        <p:nvSpPr>
          <p:cNvPr id="30" name="TextBox 29">
            <a:extLst>
              <a:ext uri="{FF2B5EF4-FFF2-40B4-BE49-F238E27FC236}">
                <a16:creationId xmlns:a16="http://schemas.microsoft.com/office/drawing/2014/main" id="{E3C71B93-C441-0484-E83C-430AE0BE21A6}"/>
              </a:ext>
            </a:extLst>
          </p:cNvPr>
          <p:cNvSpPr txBox="1"/>
          <p:nvPr/>
        </p:nvSpPr>
        <p:spPr>
          <a:xfrm>
            <a:off x="736324" y="2932363"/>
            <a:ext cx="3982885" cy="1200329"/>
          </a:xfrm>
          <a:prstGeom prst="rect">
            <a:avLst/>
          </a:prstGeom>
          <a:noFill/>
        </p:spPr>
        <p:txBody>
          <a:bodyPr wrap="none" rtlCol="0">
            <a:spAutoFit/>
          </a:bodyPr>
          <a:lstStyle/>
          <a:p>
            <a:pPr marL="285750" indent="-285750">
              <a:buFont typeface="Arial" panose="020B0604020202020204" pitchFamily="34" charset="0"/>
              <a:buChar char="•"/>
            </a:pPr>
            <a:r>
              <a:rPr lang="en-US" dirty="0"/>
              <a:t>Labor nearly eliminated</a:t>
            </a:r>
          </a:p>
          <a:p>
            <a:pPr marL="285750" indent="-285750">
              <a:buFont typeface="Arial" panose="020B0604020202020204" pitchFamily="34" charset="0"/>
              <a:buChar char="•"/>
            </a:pPr>
            <a:r>
              <a:rPr lang="en-US" dirty="0"/>
              <a:t>Total time Auto-</a:t>
            </a:r>
            <a:r>
              <a:rPr lang="en-US" dirty="0" err="1"/>
              <a:t>CyPlex</a:t>
            </a:r>
            <a:r>
              <a:rPr lang="en-US" dirty="0"/>
              <a:t>: </a:t>
            </a:r>
            <a:r>
              <a:rPr lang="en-US" u="sng" dirty="0"/>
              <a:t>120 minutes</a:t>
            </a:r>
          </a:p>
          <a:p>
            <a:pPr marL="285750" indent="-285750">
              <a:buFont typeface="Arial" panose="020B0604020202020204" pitchFamily="34" charset="0"/>
              <a:buChar char="•"/>
            </a:pPr>
            <a:r>
              <a:rPr lang="en-US" dirty="0"/>
              <a:t>CyCIF time with labor: </a:t>
            </a:r>
            <a:r>
              <a:rPr lang="en-US" u="sng" dirty="0"/>
              <a:t>4hrs</a:t>
            </a:r>
            <a:endParaRPr lang="en-US" dirty="0"/>
          </a:p>
          <a:p>
            <a:pPr marL="285750" indent="-285750">
              <a:buFont typeface="Arial" panose="020B0604020202020204" pitchFamily="34" charset="0"/>
              <a:buChar char="•"/>
            </a:pPr>
            <a:r>
              <a:rPr lang="en-US" dirty="0"/>
              <a:t>If bleaching time is trivial: </a:t>
            </a:r>
            <a:r>
              <a:rPr lang="en-US" u="sng" dirty="0"/>
              <a:t>70 minutes</a:t>
            </a:r>
            <a:endParaRPr lang="en-US" dirty="0"/>
          </a:p>
        </p:txBody>
      </p:sp>
      <p:sp>
        <p:nvSpPr>
          <p:cNvPr id="32" name="TextBox 31">
            <a:extLst>
              <a:ext uri="{FF2B5EF4-FFF2-40B4-BE49-F238E27FC236}">
                <a16:creationId xmlns:a16="http://schemas.microsoft.com/office/drawing/2014/main" id="{FF7735D6-0CB7-AFB8-2158-CE5355A2D1C8}"/>
              </a:ext>
            </a:extLst>
          </p:cNvPr>
          <p:cNvSpPr txBox="1"/>
          <p:nvPr/>
        </p:nvSpPr>
        <p:spPr>
          <a:xfrm>
            <a:off x="295275" y="12970"/>
            <a:ext cx="5697457" cy="646331"/>
          </a:xfrm>
          <a:prstGeom prst="rect">
            <a:avLst/>
          </a:prstGeom>
          <a:noFill/>
        </p:spPr>
        <p:txBody>
          <a:bodyPr wrap="none" rtlCol="0">
            <a:spAutoFit/>
          </a:bodyPr>
          <a:lstStyle/>
          <a:p>
            <a:r>
              <a:rPr lang="en-US" sz="3600" dirty="0"/>
              <a:t>Auto-</a:t>
            </a:r>
            <a:r>
              <a:rPr lang="en-US" sz="3600" dirty="0" err="1"/>
              <a:t>CyPlex</a:t>
            </a:r>
            <a:r>
              <a:rPr lang="en-US" sz="3600" dirty="0"/>
              <a:t> Time Breakdown</a:t>
            </a:r>
          </a:p>
        </p:txBody>
      </p:sp>
      <p:cxnSp>
        <p:nvCxnSpPr>
          <p:cNvPr id="2" name="Straight Connector 1">
            <a:extLst>
              <a:ext uri="{FF2B5EF4-FFF2-40B4-BE49-F238E27FC236}">
                <a16:creationId xmlns:a16="http://schemas.microsoft.com/office/drawing/2014/main" id="{D1AF237E-68F7-8B8C-1E7E-3584FD2EBFED}"/>
              </a:ext>
            </a:extLst>
          </p:cNvPr>
          <p:cNvCxnSpPr/>
          <p:nvPr/>
        </p:nvCxnSpPr>
        <p:spPr>
          <a:xfrm>
            <a:off x="8340037" y="617470"/>
            <a:ext cx="138223" cy="28515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DA5E230E-AA5C-2E92-CD39-799A598BD7F3}"/>
              </a:ext>
            </a:extLst>
          </p:cNvPr>
          <p:cNvCxnSpPr>
            <a:cxnSpLocks/>
          </p:cNvCxnSpPr>
          <p:nvPr/>
        </p:nvCxnSpPr>
        <p:spPr>
          <a:xfrm flipH="1">
            <a:off x="8478260" y="883284"/>
            <a:ext cx="2224057" cy="25857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A52F9510-8576-7AC5-0B84-3CBF5883D608}"/>
              </a:ext>
            </a:extLst>
          </p:cNvPr>
          <p:cNvCxnSpPr>
            <a:cxnSpLocks/>
          </p:cNvCxnSpPr>
          <p:nvPr/>
        </p:nvCxnSpPr>
        <p:spPr>
          <a:xfrm flipH="1" flipV="1">
            <a:off x="8340037" y="617470"/>
            <a:ext cx="2362280" cy="26581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D5A73B40-4B91-F9CF-B27D-6106CBC171F8}"/>
              </a:ext>
            </a:extLst>
          </p:cNvPr>
          <p:cNvSpPr/>
          <p:nvPr/>
        </p:nvSpPr>
        <p:spPr>
          <a:xfrm>
            <a:off x="8133323" y="3688432"/>
            <a:ext cx="1066907" cy="9915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57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29E4F-AB8B-9383-2502-28E4C30977C7}"/>
              </a:ext>
            </a:extLst>
          </p:cNvPr>
          <p:cNvSpPr>
            <a:spLocks noGrp="1"/>
          </p:cNvSpPr>
          <p:nvPr>
            <p:ph type="title"/>
          </p:nvPr>
        </p:nvSpPr>
        <p:spPr>
          <a:xfrm>
            <a:off x="-67573" y="0"/>
            <a:ext cx="10515600" cy="713177"/>
          </a:xfrm>
        </p:spPr>
        <p:txBody>
          <a:bodyPr>
            <a:normAutofit/>
          </a:bodyPr>
          <a:lstStyle/>
          <a:p>
            <a:r>
              <a:rPr lang="en-US" sz="3600" dirty="0"/>
              <a:t>Bleaching Alexa 647</a:t>
            </a:r>
          </a:p>
        </p:txBody>
      </p:sp>
      <p:graphicFrame>
        <p:nvGraphicFramePr>
          <p:cNvPr id="4" name="Object 3">
            <a:extLst>
              <a:ext uri="{FF2B5EF4-FFF2-40B4-BE49-F238E27FC236}">
                <a16:creationId xmlns:a16="http://schemas.microsoft.com/office/drawing/2014/main" id="{F45D0FA8-5EC0-66F8-6214-E09E23E2A91C}"/>
              </a:ext>
            </a:extLst>
          </p:cNvPr>
          <p:cNvGraphicFramePr>
            <a:graphicFrameLocks noChangeAspect="1"/>
          </p:cNvGraphicFramePr>
          <p:nvPr/>
        </p:nvGraphicFramePr>
        <p:xfrm>
          <a:off x="101741" y="3654512"/>
          <a:ext cx="3769545" cy="2883109"/>
        </p:xfrm>
        <a:graphic>
          <a:graphicData uri="http://schemas.openxmlformats.org/presentationml/2006/ole">
            <mc:AlternateContent xmlns:mc="http://schemas.openxmlformats.org/markup-compatibility/2006">
              <mc:Choice xmlns:v="urn:schemas-microsoft-com:vml" Requires="v">
                <p:oleObj name="Bitmap Image" r:id="rId2" imgW="8182080" imgH="6257880" progId="PBrush">
                  <p:embed/>
                </p:oleObj>
              </mc:Choice>
              <mc:Fallback>
                <p:oleObj name="Bitmap Image" r:id="rId2" imgW="8182080" imgH="6257880" progId="PBrush">
                  <p:embed/>
                  <p:pic>
                    <p:nvPicPr>
                      <p:cNvPr id="4" name="Object 3">
                        <a:extLst>
                          <a:ext uri="{FF2B5EF4-FFF2-40B4-BE49-F238E27FC236}">
                            <a16:creationId xmlns:a16="http://schemas.microsoft.com/office/drawing/2014/main" id="{F45D0FA8-5EC0-66F8-6214-E09E23E2A91C}"/>
                          </a:ext>
                        </a:extLst>
                      </p:cNvPr>
                      <p:cNvPicPr/>
                      <p:nvPr/>
                    </p:nvPicPr>
                    <p:blipFill>
                      <a:blip r:embed="rId3"/>
                      <a:stretch>
                        <a:fillRect/>
                      </a:stretch>
                    </p:blipFill>
                    <p:spPr>
                      <a:xfrm>
                        <a:off x="101741" y="3654512"/>
                        <a:ext cx="3769545" cy="2883109"/>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8B3F6709-52DB-79AC-882A-B90D18A57449}"/>
              </a:ext>
            </a:extLst>
          </p:cNvPr>
          <p:cNvGraphicFramePr>
            <a:graphicFrameLocks noChangeAspect="1"/>
          </p:cNvGraphicFramePr>
          <p:nvPr/>
        </p:nvGraphicFramePr>
        <p:xfrm>
          <a:off x="3493698" y="1000666"/>
          <a:ext cx="4227570" cy="3315221"/>
        </p:xfrm>
        <a:graphic>
          <a:graphicData uri="http://schemas.openxmlformats.org/presentationml/2006/ole">
            <mc:AlternateContent xmlns:mc="http://schemas.openxmlformats.org/markup-compatibility/2006">
              <mc:Choice xmlns:v="urn:schemas-microsoft-com:vml" Requires="v">
                <p:oleObj name="Bitmap Image" r:id="rId4" imgW="7591320" imgH="5952960" progId="PBrush">
                  <p:embed/>
                </p:oleObj>
              </mc:Choice>
              <mc:Fallback>
                <p:oleObj name="Bitmap Image" r:id="rId4" imgW="7591320" imgH="5952960" progId="PBrush">
                  <p:embed/>
                  <p:pic>
                    <p:nvPicPr>
                      <p:cNvPr id="5" name="Object 4">
                        <a:extLst>
                          <a:ext uri="{FF2B5EF4-FFF2-40B4-BE49-F238E27FC236}">
                            <a16:creationId xmlns:a16="http://schemas.microsoft.com/office/drawing/2014/main" id="{8B3F6709-52DB-79AC-882A-B90D18A57449}"/>
                          </a:ext>
                        </a:extLst>
                      </p:cNvPr>
                      <p:cNvPicPr/>
                      <p:nvPr/>
                    </p:nvPicPr>
                    <p:blipFill>
                      <a:blip r:embed="rId5"/>
                      <a:stretch>
                        <a:fillRect/>
                      </a:stretch>
                    </p:blipFill>
                    <p:spPr>
                      <a:xfrm>
                        <a:off x="3493698" y="1000666"/>
                        <a:ext cx="4227570" cy="3315221"/>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0799FDF5-E100-7FE8-17B9-EBE82DA08278}"/>
              </a:ext>
            </a:extLst>
          </p:cNvPr>
          <p:cNvGraphicFramePr>
            <a:graphicFrameLocks noChangeAspect="1"/>
          </p:cNvGraphicFramePr>
          <p:nvPr>
            <p:extLst>
              <p:ext uri="{D42A27DB-BD31-4B8C-83A1-F6EECF244321}">
                <p14:modId xmlns:p14="http://schemas.microsoft.com/office/powerpoint/2010/main" val="562265652"/>
              </p:ext>
            </p:extLst>
          </p:nvPr>
        </p:nvGraphicFramePr>
        <p:xfrm>
          <a:off x="7599423" y="2969277"/>
          <a:ext cx="4504875" cy="3791017"/>
        </p:xfrm>
        <a:graphic>
          <a:graphicData uri="http://schemas.openxmlformats.org/presentationml/2006/ole">
            <mc:AlternateContent xmlns:mc="http://schemas.openxmlformats.org/markup-compatibility/2006">
              <mc:Choice xmlns:v="urn:schemas-microsoft-com:vml" Requires="v">
                <p:oleObj name="Bitmap Image" r:id="rId6" imgW="7934400" imgH="6676920" progId="PBrush">
                  <p:embed/>
                </p:oleObj>
              </mc:Choice>
              <mc:Fallback>
                <p:oleObj name="Bitmap Image" r:id="rId6" imgW="7934400" imgH="6676920" progId="PBrush">
                  <p:embed/>
                  <p:pic>
                    <p:nvPicPr>
                      <p:cNvPr id="6" name="Object 5">
                        <a:extLst>
                          <a:ext uri="{FF2B5EF4-FFF2-40B4-BE49-F238E27FC236}">
                            <a16:creationId xmlns:a16="http://schemas.microsoft.com/office/drawing/2014/main" id="{0799FDF5-E100-7FE8-17B9-EBE82DA08278}"/>
                          </a:ext>
                        </a:extLst>
                      </p:cNvPr>
                      <p:cNvPicPr/>
                      <p:nvPr/>
                    </p:nvPicPr>
                    <p:blipFill>
                      <a:blip r:embed="rId7"/>
                      <a:stretch>
                        <a:fillRect/>
                      </a:stretch>
                    </p:blipFill>
                    <p:spPr>
                      <a:xfrm>
                        <a:off x="7599423" y="2969277"/>
                        <a:ext cx="4504875" cy="3791017"/>
                      </a:xfrm>
                      <a:prstGeom prst="rect">
                        <a:avLst/>
                      </a:prstGeom>
                    </p:spPr>
                  </p:pic>
                </p:oleObj>
              </mc:Fallback>
            </mc:AlternateContent>
          </a:graphicData>
        </a:graphic>
      </p:graphicFrame>
      <p:sp>
        <p:nvSpPr>
          <p:cNvPr id="7" name="TextBox 6">
            <a:extLst>
              <a:ext uri="{FF2B5EF4-FFF2-40B4-BE49-F238E27FC236}">
                <a16:creationId xmlns:a16="http://schemas.microsoft.com/office/drawing/2014/main" id="{1440BEDF-80C8-EC1B-0767-8FF0BCF2449E}"/>
              </a:ext>
            </a:extLst>
          </p:cNvPr>
          <p:cNvSpPr txBox="1"/>
          <p:nvPr/>
        </p:nvSpPr>
        <p:spPr>
          <a:xfrm>
            <a:off x="871268" y="6488668"/>
            <a:ext cx="2053639" cy="369332"/>
          </a:xfrm>
          <a:prstGeom prst="rect">
            <a:avLst/>
          </a:prstGeom>
          <a:noFill/>
        </p:spPr>
        <p:txBody>
          <a:bodyPr wrap="none" rtlCol="0">
            <a:spAutoFit/>
          </a:bodyPr>
          <a:lstStyle/>
          <a:p>
            <a:r>
              <a:rPr lang="en-US" b="1" dirty="0"/>
              <a:t>Structure Alexa 647</a:t>
            </a:r>
          </a:p>
        </p:txBody>
      </p:sp>
      <p:sp>
        <p:nvSpPr>
          <p:cNvPr id="8" name="TextBox 7">
            <a:extLst>
              <a:ext uri="{FF2B5EF4-FFF2-40B4-BE49-F238E27FC236}">
                <a16:creationId xmlns:a16="http://schemas.microsoft.com/office/drawing/2014/main" id="{E9D61DC2-192F-8CF5-DB50-7285C7810B3B}"/>
              </a:ext>
            </a:extLst>
          </p:cNvPr>
          <p:cNvSpPr txBox="1"/>
          <p:nvPr/>
        </p:nvSpPr>
        <p:spPr>
          <a:xfrm>
            <a:off x="5190227" y="4036331"/>
            <a:ext cx="939873" cy="369332"/>
          </a:xfrm>
          <a:prstGeom prst="rect">
            <a:avLst/>
          </a:prstGeom>
          <a:noFill/>
        </p:spPr>
        <p:txBody>
          <a:bodyPr wrap="none" rtlCol="0">
            <a:spAutoFit/>
          </a:bodyPr>
          <a:lstStyle/>
          <a:p>
            <a:r>
              <a:rPr lang="en-US" b="1" dirty="0"/>
              <a:t>Epoxide</a:t>
            </a:r>
          </a:p>
        </p:txBody>
      </p:sp>
      <p:sp>
        <p:nvSpPr>
          <p:cNvPr id="9" name="TextBox 8">
            <a:extLst>
              <a:ext uri="{FF2B5EF4-FFF2-40B4-BE49-F238E27FC236}">
                <a16:creationId xmlns:a16="http://schemas.microsoft.com/office/drawing/2014/main" id="{5C807CFB-CCC5-123C-3215-62EEC087B537}"/>
              </a:ext>
            </a:extLst>
          </p:cNvPr>
          <p:cNvSpPr txBox="1"/>
          <p:nvPr/>
        </p:nvSpPr>
        <p:spPr>
          <a:xfrm>
            <a:off x="9638796" y="6390962"/>
            <a:ext cx="1257075" cy="369332"/>
          </a:xfrm>
          <a:prstGeom prst="rect">
            <a:avLst/>
          </a:prstGeom>
          <a:noFill/>
        </p:spPr>
        <p:txBody>
          <a:bodyPr wrap="none" rtlCol="0">
            <a:spAutoFit/>
          </a:bodyPr>
          <a:lstStyle/>
          <a:p>
            <a:r>
              <a:rPr lang="en-US" b="1" dirty="0"/>
              <a:t>Vicinal Diol</a:t>
            </a:r>
          </a:p>
        </p:txBody>
      </p:sp>
      <p:sp>
        <p:nvSpPr>
          <p:cNvPr id="11" name="Arrow: Right 10">
            <a:extLst>
              <a:ext uri="{FF2B5EF4-FFF2-40B4-BE49-F238E27FC236}">
                <a16:creationId xmlns:a16="http://schemas.microsoft.com/office/drawing/2014/main" id="{B5A351B9-8A09-B0C1-248D-8D28FD71AAD3}"/>
              </a:ext>
            </a:extLst>
          </p:cNvPr>
          <p:cNvSpPr/>
          <p:nvPr/>
        </p:nvSpPr>
        <p:spPr>
          <a:xfrm rot="19289515">
            <a:off x="1229472" y="2148399"/>
            <a:ext cx="1750864" cy="1078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D0D0D"/>
                </a:solidFill>
                <a:latin typeface="Lato" panose="020B0604020202020204" pitchFamily="34" charset="0"/>
              </a:rPr>
              <a:t>Add peroxide</a:t>
            </a:r>
            <a:endParaRPr lang="en-US" dirty="0"/>
          </a:p>
        </p:txBody>
      </p:sp>
      <p:sp>
        <p:nvSpPr>
          <p:cNvPr id="12" name="Arrow: Right 11">
            <a:extLst>
              <a:ext uri="{FF2B5EF4-FFF2-40B4-BE49-F238E27FC236}">
                <a16:creationId xmlns:a16="http://schemas.microsoft.com/office/drawing/2014/main" id="{65BB3256-0BF6-10C6-73EE-0BF9D1CC4782}"/>
              </a:ext>
            </a:extLst>
          </p:cNvPr>
          <p:cNvSpPr/>
          <p:nvPr/>
        </p:nvSpPr>
        <p:spPr>
          <a:xfrm rot="2449927">
            <a:off x="7894289" y="2851018"/>
            <a:ext cx="1475117" cy="10783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solidFill>
                  <a:srgbClr val="0D0D0D"/>
                </a:solidFill>
                <a:latin typeface="Lato" panose="020B0604020202020204" pitchFamily="34" charset="0"/>
              </a:rPr>
              <a:t>High pH</a:t>
            </a:r>
            <a:endParaRPr lang="en-US" dirty="0"/>
          </a:p>
        </p:txBody>
      </p:sp>
      <p:sp>
        <p:nvSpPr>
          <p:cNvPr id="13" name="TextBox 12">
            <a:extLst>
              <a:ext uri="{FF2B5EF4-FFF2-40B4-BE49-F238E27FC236}">
                <a16:creationId xmlns:a16="http://schemas.microsoft.com/office/drawing/2014/main" id="{CA3A2B70-A684-7AA0-948A-1BDD11CBBD40}"/>
              </a:ext>
            </a:extLst>
          </p:cNvPr>
          <p:cNvSpPr txBox="1"/>
          <p:nvPr/>
        </p:nvSpPr>
        <p:spPr>
          <a:xfrm>
            <a:off x="1575443" y="1279312"/>
            <a:ext cx="1226618" cy="923330"/>
          </a:xfrm>
          <a:prstGeom prst="rect">
            <a:avLst/>
          </a:prstGeom>
          <a:noFill/>
        </p:spPr>
        <p:txBody>
          <a:bodyPr wrap="none" rtlCol="0">
            <a:spAutoFit/>
          </a:bodyPr>
          <a:lstStyle/>
          <a:p>
            <a:pPr algn="ctr"/>
            <a:r>
              <a:rPr lang="en-US" sz="1800" dirty="0" err="1">
                <a:solidFill>
                  <a:srgbClr val="0D0D0D"/>
                </a:solidFill>
                <a:latin typeface="Lato" panose="020B0604020202020204" pitchFamily="34" charset="0"/>
              </a:rPr>
              <a:t>Prilezhaev</a:t>
            </a:r>
            <a:endParaRPr lang="en-US" sz="1800" dirty="0">
              <a:solidFill>
                <a:srgbClr val="0D0D0D"/>
              </a:solidFill>
              <a:latin typeface="Lato" panose="020B0604020202020204" pitchFamily="34" charset="0"/>
            </a:endParaRPr>
          </a:p>
          <a:p>
            <a:pPr algn="ctr"/>
            <a:r>
              <a:rPr lang="en-US" dirty="0">
                <a:solidFill>
                  <a:srgbClr val="0D0D0D"/>
                </a:solidFill>
                <a:latin typeface="Lato" panose="020B0604020202020204" pitchFamily="34" charset="0"/>
              </a:rPr>
              <a:t>Reaction</a:t>
            </a:r>
            <a:endParaRPr lang="en-US" dirty="0"/>
          </a:p>
          <a:p>
            <a:endParaRPr lang="en-US" dirty="0"/>
          </a:p>
        </p:txBody>
      </p:sp>
      <p:sp>
        <p:nvSpPr>
          <p:cNvPr id="14" name="Oval 13">
            <a:extLst>
              <a:ext uri="{FF2B5EF4-FFF2-40B4-BE49-F238E27FC236}">
                <a16:creationId xmlns:a16="http://schemas.microsoft.com/office/drawing/2014/main" id="{FFA805EB-AC64-A857-ABC0-C31CB353FB85}"/>
              </a:ext>
            </a:extLst>
          </p:cNvPr>
          <p:cNvSpPr/>
          <p:nvPr/>
        </p:nvSpPr>
        <p:spPr>
          <a:xfrm>
            <a:off x="1926454" y="5445826"/>
            <a:ext cx="390618" cy="36933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51EC51-13FB-4CF4-33BF-01098C0F984D}"/>
              </a:ext>
            </a:extLst>
          </p:cNvPr>
          <p:cNvSpPr txBox="1"/>
          <p:nvPr/>
        </p:nvSpPr>
        <p:spPr>
          <a:xfrm>
            <a:off x="1651826" y="5036798"/>
            <a:ext cx="838819" cy="369332"/>
          </a:xfrm>
          <a:prstGeom prst="rect">
            <a:avLst/>
          </a:prstGeom>
          <a:noFill/>
        </p:spPr>
        <p:txBody>
          <a:bodyPr wrap="none" rtlCol="0">
            <a:spAutoFit/>
          </a:bodyPr>
          <a:lstStyle/>
          <a:p>
            <a:r>
              <a:rPr lang="en-US" b="1" dirty="0"/>
              <a:t>Alkene</a:t>
            </a:r>
          </a:p>
        </p:txBody>
      </p:sp>
      <p:sp>
        <p:nvSpPr>
          <p:cNvPr id="3" name="Oval 2">
            <a:extLst>
              <a:ext uri="{FF2B5EF4-FFF2-40B4-BE49-F238E27FC236}">
                <a16:creationId xmlns:a16="http://schemas.microsoft.com/office/drawing/2014/main" id="{F5E70407-D02E-9EC0-D851-31737219C7AB}"/>
              </a:ext>
            </a:extLst>
          </p:cNvPr>
          <p:cNvSpPr/>
          <p:nvPr/>
        </p:nvSpPr>
        <p:spPr>
          <a:xfrm>
            <a:off x="5378454" y="2927499"/>
            <a:ext cx="563417" cy="577487"/>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186E0D-CD58-913B-379C-C54E856B9826}"/>
              </a:ext>
            </a:extLst>
          </p:cNvPr>
          <p:cNvSpPr/>
          <p:nvPr/>
        </p:nvSpPr>
        <p:spPr>
          <a:xfrm>
            <a:off x="9528132" y="5190835"/>
            <a:ext cx="970023" cy="965479"/>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6285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AFFBB8-C9C1-042B-C2C0-39DAB8830E2D}"/>
              </a:ext>
            </a:extLst>
          </p:cNvPr>
          <p:cNvSpPr>
            <a:spLocks noGrp="1"/>
          </p:cNvSpPr>
          <p:nvPr>
            <p:ph type="title"/>
          </p:nvPr>
        </p:nvSpPr>
        <p:spPr>
          <a:xfrm>
            <a:off x="398253" y="149464"/>
            <a:ext cx="10515600" cy="713177"/>
          </a:xfrm>
        </p:spPr>
        <p:txBody>
          <a:bodyPr/>
          <a:lstStyle/>
          <a:p>
            <a:pPr algn="ctr"/>
            <a:r>
              <a:rPr lang="en-US" dirty="0"/>
              <a:t>Second Order Decay Graph Alexa 488</a:t>
            </a:r>
          </a:p>
        </p:txBody>
      </p:sp>
      <p:graphicFrame>
        <p:nvGraphicFramePr>
          <p:cNvPr id="4" name="Object 3">
            <a:extLst>
              <a:ext uri="{FF2B5EF4-FFF2-40B4-BE49-F238E27FC236}">
                <a16:creationId xmlns:a16="http://schemas.microsoft.com/office/drawing/2014/main" id="{5519B4B7-0AA8-EC87-5DA1-4B887EB3DC13}"/>
              </a:ext>
            </a:extLst>
          </p:cNvPr>
          <p:cNvGraphicFramePr>
            <a:graphicFrameLocks noChangeAspect="1"/>
          </p:cNvGraphicFramePr>
          <p:nvPr/>
        </p:nvGraphicFramePr>
        <p:xfrm>
          <a:off x="6375564" y="2041781"/>
          <a:ext cx="5499967" cy="3579946"/>
        </p:xfrm>
        <a:graphic>
          <a:graphicData uri="http://schemas.openxmlformats.org/presentationml/2006/ole">
            <mc:AlternateContent xmlns:mc="http://schemas.openxmlformats.org/markup-compatibility/2006">
              <mc:Choice xmlns:v="urn:schemas-microsoft-com:vml" Requires="v">
                <p:oleObj name="Prism 9" r:id="rId2" imgW="4834462" imgH="3147026" progId="Prism9.Document">
                  <p:embed/>
                </p:oleObj>
              </mc:Choice>
              <mc:Fallback>
                <p:oleObj name="Prism 9" r:id="rId2" imgW="4834462" imgH="3147026" progId="Prism9.Document">
                  <p:embed/>
                  <p:pic>
                    <p:nvPicPr>
                      <p:cNvPr id="4" name="Object 3">
                        <a:extLst>
                          <a:ext uri="{FF2B5EF4-FFF2-40B4-BE49-F238E27FC236}">
                            <a16:creationId xmlns:a16="http://schemas.microsoft.com/office/drawing/2014/main" id="{5519B4B7-0AA8-EC87-5DA1-4B887EB3DC13}"/>
                          </a:ext>
                        </a:extLst>
                      </p:cNvPr>
                      <p:cNvPicPr/>
                      <p:nvPr/>
                    </p:nvPicPr>
                    <p:blipFill>
                      <a:blip r:embed="rId3"/>
                      <a:stretch>
                        <a:fillRect/>
                      </a:stretch>
                    </p:blipFill>
                    <p:spPr>
                      <a:xfrm>
                        <a:off x="6375564" y="2041781"/>
                        <a:ext cx="5499967" cy="3579946"/>
                      </a:xfrm>
                      <a:prstGeom prst="rect">
                        <a:avLst/>
                      </a:prstGeom>
                    </p:spPr>
                  </p:pic>
                </p:oleObj>
              </mc:Fallback>
            </mc:AlternateContent>
          </a:graphicData>
        </a:graphic>
      </p:graphicFrame>
      <p:graphicFrame>
        <p:nvGraphicFramePr>
          <p:cNvPr id="5" name="Object 4">
            <a:extLst>
              <a:ext uri="{FF2B5EF4-FFF2-40B4-BE49-F238E27FC236}">
                <a16:creationId xmlns:a16="http://schemas.microsoft.com/office/drawing/2014/main" id="{153E532D-9841-97C1-8182-31962B69CCCE}"/>
              </a:ext>
            </a:extLst>
          </p:cNvPr>
          <p:cNvGraphicFramePr>
            <a:graphicFrameLocks noChangeAspect="1"/>
          </p:cNvGraphicFramePr>
          <p:nvPr/>
        </p:nvGraphicFramePr>
        <p:xfrm>
          <a:off x="527648" y="1958453"/>
          <a:ext cx="5288789" cy="3361350"/>
        </p:xfrm>
        <a:graphic>
          <a:graphicData uri="http://schemas.openxmlformats.org/presentationml/2006/ole">
            <mc:AlternateContent xmlns:mc="http://schemas.openxmlformats.org/markup-compatibility/2006">
              <mc:Choice xmlns:v="urn:schemas-microsoft-com:vml" Requires="v">
                <p:oleObj name="Prism 9" r:id="rId4" imgW="4678883" imgH="2973072" progId="Prism9.Document">
                  <p:embed/>
                </p:oleObj>
              </mc:Choice>
              <mc:Fallback>
                <p:oleObj name="Prism 9" r:id="rId4" imgW="4678883" imgH="2973072" progId="Prism9.Document">
                  <p:embed/>
                  <p:pic>
                    <p:nvPicPr>
                      <p:cNvPr id="5" name="Object 4">
                        <a:extLst>
                          <a:ext uri="{FF2B5EF4-FFF2-40B4-BE49-F238E27FC236}">
                            <a16:creationId xmlns:a16="http://schemas.microsoft.com/office/drawing/2014/main" id="{153E532D-9841-97C1-8182-31962B69CCCE}"/>
                          </a:ext>
                        </a:extLst>
                      </p:cNvPr>
                      <p:cNvPicPr/>
                      <p:nvPr/>
                    </p:nvPicPr>
                    <p:blipFill>
                      <a:blip r:embed="rId5"/>
                      <a:stretch>
                        <a:fillRect/>
                      </a:stretch>
                    </p:blipFill>
                    <p:spPr>
                      <a:xfrm>
                        <a:off x="527648" y="1958453"/>
                        <a:ext cx="5288789" cy="3361350"/>
                      </a:xfrm>
                      <a:prstGeom prst="rect">
                        <a:avLst/>
                      </a:prstGeom>
                    </p:spPr>
                  </p:pic>
                </p:oleObj>
              </mc:Fallback>
            </mc:AlternateContent>
          </a:graphicData>
        </a:graphic>
      </p:graphicFrame>
    </p:spTree>
    <p:extLst>
      <p:ext uri="{BB962C8B-B14F-4D97-AF65-F5344CB8AC3E}">
        <p14:creationId xmlns:p14="http://schemas.microsoft.com/office/powerpoint/2010/main" val="23678891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3AD8B-DD11-1FD1-08D8-B3434C36236A}"/>
              </a:ext>
            </a:extLst>
          </p:cNvPr>
          <p:cNvSpPr>
            <a:spLocks noGrp="1"/>
          </p:cNvSpPr>
          <p:nvPr>
            <p:ph type="title"/>
          </p:nvPr>
        </p:nvSpPr>
        <p:spPr>
          <a:xfrm>
            <a:off x="76200" y="0"/>
            <a:ext cx="10515600" cy="606425"/>
          </a:xfrm>
        </p:spPr>
        <p:txBody>
          <a:bodyPr>
            <a:normAutofit fontScale="90000"/>
          </a:bodyPr>
          <a:lstStyle/>
          <a:p>
            <a:r>
              <a:rPr lang="en-US" dirty="0" err="1"/>
              <a:t>mCPBA</a:t>
            </a:r>
            <a:r>
              <a:rPr lang="en-US" dirty="0"/>
              <a:t> Advantages</a:t>
            </a:r>
          </a:p>
        </p:txBody>
      </p:sp>
      <p:sp>
        <p:nvSpPr>
          <p:cNvPr id="3" name="Content Placeholder 2">
            <a:extLst>
              <a:ext uri="{FF2B5EF4-FFF2-40B4-BE49-F238E27FC236}">
                <a16:creationId xmlns:a16="http://schemas.microsoft.com/office/drawing/2014/main" id="{7FB95D18-0ADB-0566-D866-2DAEAA228FB8}"/>
              </a:ext>
            </a:extLst>
          </p:cNvPr>
          <p:cNvSpPr>
            <a:spLocks noGrp="1"/>
          </p:cNvSpPr>
          <p:nvPr>
            <p:ph idx="1"/>
          </p:nvPr>
        </p:nvSpPr>
        <p:spPr>
          <a:xfrm>
            <a:off x="600075" y="2270129"/>
            <a:ext cx="6905625" cy="3009900"/>
          </a:xfrm>
        </p:spPr>
        <p:txBody>
          <a:bodyPr>
            <a:normAutofit lnSpcReduction="10000"/>
          </a:bodyPr>
          <a:lstStyle/>
          <a:p>
            <a:r>
              <a:rPr lang="en-US" sz="2400" dirty="0"/>
              <a:t>Approximately </a:t>
            </a:r>
            <a:r>
              <a:rPr lang="en-US" sz="2400" b="1" dirty="0"/>
              <a:t>3-fold faster </a:t>
            </a:r>
            <a:r>
              <a:rPr lang="en-US" sz="2400" dirty="0"/>
              <a:t>than LiBH4</a:t>
            </a:r>
          </a:p>
          <a:p>
            <a:r>
              <a:rPr lang="en-US" sz="2400" dirty="0"/>
              <a:t>Less toxic</a:t>
            </a:r>
          </a:p>
          <a:p>
            <a:r>
              <a:rPr lang="en-US" sz="2400" dirty="0"/>
              <a:t>cheaper</a:t>
            </a:r>
          </a:p>
          <a:p>
            <a:r>
              <a:rPr lang="en-US" sz="2400" dirty="0"/>
              <a:t>Not reactive with water (hydrogen gas production)</a:t>
            </a:r>
          </a:p>
          <a:p>
            <a:r>
              <a:rPr lang="en-US" sz="2400" dirty="0"/>
              <a:t>Shelf stable in open container for 3 years (2 months for LiBH4)</a:t>
            </a:r>
          </a:p>
          <a:p>
            <a:r>
              <a:rPr lang="en-US" sz="2400" b="1" dirty="0"/>
              <a:t>No Bubbles!</a:t>
            </a:r>
          </a:p>
          <a:p>
            <a:endParaRPr lang="en-US" sz="2400" dirty="0"/>
          </a:p>
          <a:p>
            <a:endParaRPr lang="en-US" sz="2400" dirty="0"/>
          </a:p>
          <a:p>
            <a:endParaRPr lang="en-US" sz="2400" dirty="0"/>
          </a:p>
        </p:txBody>
      </p:sp>
      <p:graphicFrame>
        <p:nvGraphicFramePr>
          <p:cNvPr id="4" name="Object 3">
            <a:extLst>
              <a:ext uri="{FF2B5EF4-FFF2-40B4-BE49-F238E27FC236}">
                <a16:creationId xmlns:a16="http://schemas.microsoft.com/office/drawing/2014/main" id="{C1B6338F-E196-47A6-27C1-51AF795C20AC}"/>
              </a:ext>
            </a:extLst>
          </p:cNvPr>
          <p:cNvGraphicFramePr>
            <a:graphicFrameLocks noChangeAspect="1"/>
          </p:cNvGraphicFramePr>
          <p:nvPr>
            <p:extLst>
              <p:ext uri="{D42A27DB-BD31-4B8C-83A1-F6EECF244321}">
                <p14:modId xmlns:p14="http://schemas.microsoft.com/office/powerpoint/2010/main" val="3676244734"/>
              </p:ext>
            </p:extLst>
          </p:nvPr>
        </p:nvGraphicFramePr>
        <p:xfrm>
          <a:off x="8210550" y="303212"/>
          <a:ext cx="2962275" cy="6299218"/>
        </p:xfrm>
        <a:graphic>
          <a:graphicData uri="http://schemas.openxmlformats.org/presentationml/2006/ole">
            <mc:AlternateContent xmlns:mc="http://schemas.openxmlformats.org/markup-compatibility/2006">
              <mc:Choice xmlns:v="urn:schemas-microsoft-com:vml" Requires="v">
                <p:oleObj name="Bitmap Image" r:id="rId2" imgW="3533760" imgH="7515360" progId="PBrush">
                  <p:embed/>
                </p:oleObj>
              </mc:Choice>
              <mc:Fallback>
                <p:oleObj name="Bitmap Image" r:id="rId2" imgW="3533760" imgH="7515360" progId="PBrush">
                  <p:embed/>
                  <p:pic>
                    <p:nvPicPr>
                      <p:cNvPr id="0" name=""/>
                      <p:cNvPicPr/>
                      <p:nvPr/>
                    </p:nvPicPr>
                    <p:blipFill>
                      <a:blip r:embed="rId3"/>
                      <a:stretch>
                        <a:fillRect/>
                      </a:stretch>
                    </p:blipFill>
                    <p:spPr>
                      <a:xfrm>
                        <a:off x="8210550" y="303212"/>
                        <a:ext cx="2962275" cy="6299218"/>
                      </a:xfrm>
                      <a:prstGeom prst="rect">
                        <a:avLst/>
                      </a:prstGeom>
                    </p:spPr>
                  </p:pic>
                </p:oleObj>
              </mc:Fallback>
            </mc:AlternateContent>
          </a:graphicData>
        </a:graphic>
      </p:graphicFrame>
    </p:spTree>
    <p:extLst>
      <p:ext uri="{BB962C8B-B14F-4D97-AF65-F5344CB8AC3E}">
        <p14:creationId xmlns:p14="http://schemas.microsoft.com/office/powerpoint/2010/main" val="698163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8A0020-EFEB-6BBC-1905-2AFB5FBE894E}"/>
              </a:ext>
            </a:extLst>
          </p:cNvPr>
          <p:cNvSpPr>
            <a:spLocks noGrp="1"/>
          </p:cNvSpPr>
          <p:nvPr>
            <p:ph type="title"/>
          </p:nvPr>
        </p:nvSpPr>
        <p:spPr>
          <a:xfrm>
            <a:off x="79076" y="0"/>
            <a:ext cx="10515600" cy="437132"/>
          </a:xfrm>
        </p:spPr>
        <p:txBody>
          <a:bodyPr>
            <a:normAutofit fontScale="90000"/>
          </a:bodyPr>
          <a:lstStyle/>
          <a:p>
            <a:r>
              <a:rPr lang="en-US" dirty="0"/>
              <a:t>Tau Chart</a:t>
            </a:r>
          </a:p>
        </p:txBody>
      </p:sp>
      <p:grpSp>
        <p:nvGrpSpPr>
          <p:cNvPr id="3" name="Group 2">
            <a:extLst>
              <a:ext uri="{FF2B5EF4-FFF2-40B4-BE49-F238E27FC236}">
                <a16:creationId xmlns:a16="http://schemas.microsoft.com/office/drawing/2014/main" id="{11506FA2-128B-D9A2-02C4-7D3C8095A45A}"/>
              </a:ext>
            </a:extLst>
          </p:cNvPr>
          <p:cNvGrpSpPr/>
          <p:nvPr/>
        </p:nvGrpSpPr>
        <p:grpSpPr>
          <a:xfrm>
            <a:off x="1160297" y="923636"/>
            <a:ext cx="9434379" cy="5373137"/>
            <a:chOff x="1191838" y="1215078"/>
            <a:chExt cx="9808324" cy="5488095"/>
          </a:xfrm>
        </p:grpSpPr>
        <p:graphicFrame>
          <p:nvGraphicFramePr>
            <p:cNvPr id="4" name="Object 3">
              <a:extLst>
                <a:ext uri="{FF2B5EF4-FFF2-40B4-BE49-F238E27FC236}">
                  <a16:creationId xmlns:a16="http://schemas.microsoft.com/office/drawing/2014/main" id="{FCDE9DB7-1291-5C3C-47E4-0BEF71300130}"/>
                </a:ext>
              </a:extLst>
            </p:cNvPr>
            <p:cNvGraphicFramePr>
              <a:graphicFrameLocks noChangeAspect="1"/>
            </p:cNvGraphicFramePr>
            <p:nvPr>
              <p:extLst>
                <p:ext uri="{D42A27DB-BD31-4B8C-83A1-F6EECF244321}">
                  <p14:modId xmlns:p14="http://schemas.microsoft.com/office/powerpoint/2010/main" val="1278363788"/>
                </p:ext>
              </p:extLst>
            </p:nvPr>
          </p:nvGraphicFramePr>
          <p:xfrm>
            <a:off x="1191838" y="1215078"/>
            <a:ext cx="9808324" cy="5488095"/>
          </p:xfrm>
          <a:graphic>
            <a:graphicData uri="http://schemas.openxmlformats.org/presentationml/2006/ole">
              <mc:AlternateContent xmlns:mc="http://schemas.openxmlformats.org/markup-compatibility/2006">
                <mc:Choice xmlns:v="urn:schemas-microsoft-com:vml" Requires="v">
                  <p:oleObj name="Bitmap Image" r:id="rId2" imgW="10639440" imgH="5952960" progId="PBrush">
                    <p:embed/>
                  </p:oleObj>
                </mc:Choice>
                <mc:Fallback>
                  <p:oleObj name="Bitmap Image" r:id="rId2" imgW="10639440" imgH="5952960" progId="PBrush">
                    <p:embed/>
                    <p:pic>
                      <p:nvPicPr>
                        <p:cNvPr id="4" name="Object 3">
                          <a:extLst>
                            <a:ext uri="{FF2B5EF4-FFF2-40B4-BE49-F238E27FC236}">
                              <a16:creationId xmlns:a16="http://schemas.microsoft.com/office/drawing/2014/main" id="{FCDE9DB7-1291-5C3C-47E4-0BEF71300130}"/>
                            </a:ext>
                          </a:extLst>
                        </p:cNvPr>
                        <p:cNvPicPr/>
                        <p:nvPr/>
                      </p:nvPicPr>
                      <p:blipFill>
                        <a:blip r:embed="rId3"/>
                        <a:stretch>
                          <a:fillRect/>
                        </a:stretch>
                      </p:blipFill>
                      <p:spPr>
                        <a:xfrm>
                          <a:off x="1191838" y="1215078"/>
                          <a:ext cx="9808324" cy="5488095"/>
                        </a:xfrm>
                        <a:prstGeom prst="rect">
                          <a:avLst/>
                        </a:prstGeom>
                      </p:spPr>
                    </p:pic>
                  </p:oleObj>
                </mc:Fallback>
              </mc:AlternateContent>
            </a:graphicData>
          </a:graphic>
        </p:graphicFrame>
        <p:grpSp>
          <p:nvGrpSpPr>
            <p:cNvPr id="7" name="Group 6">
              <a:extLst>
                <a:ext uri="{FF2B5EF4-FFF2-40B4-BE49-F238E27FC236}">
                  <a16:creationId xmlns:a16="http://schemas.microsoft.com/office/drawing/2014/main" id="{BD602F36-4D19-7888-9E56-F7BF56D90756}"/>
                </a:ext>
              </a:extLst>
            </p:cNvPr>
            <p:cNvGrpSpPr/>
            <p:nvPr/>
          </p:nvGrpSpPr>
          <p:grpSpPr>
            <a:xfrm rot="16200000">
              <a:off x="3661963" y="3977449"/>
              <a:ext cx="2613804" cy="378945"/>
              <a:chOff x="1897811" y="793630"/>
              <a:chExt cx="2613804" cy="378945"/>
            </a:xfrm>
          </p:grpSpPr>
          <p:sp>
            <p:nvSpPr>
              <p:cNvPr id="5" name="Rectangle: Rounded Corners 4">
                <a:extLst>
                  <a:ext uri="{FF2B5EF4-FFF2-40B4-BE49-F238E27FC236}">
                    <a16:creationId xmlns:a16="http://schemas.microsoft.com/office/drawing/2014/main" id="{713EC6CC-7664-1638-179E-9713ECBA7BDA}"/>
                  </a:ext>
                </a:extLst>
              </p:cNvPr>
              <p:cNvSpPr/>
              <p:nvPr/>
            </p:nvSpPr>
            <p:spPr>
              <a:xfrm>
                <a:off x="1897811" y="793630"/>
                <a:ext cx="2613804" cy="33643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24910D7-1CD7-4A0F-1FD1-1CA96324F0FE}"/>
                  </a:ext>
                </a:extLst>
              </p:cNvPr>
              <p:cNvSpPr txBox="1"/>
              <p:nvPr/>
            </p:nvSpPr>
            <p:spPr>
              <a:xfrm>
                <a:off x="2127754" y="803243"/>
                <a:ext cx="2153923" cy="369332"/>
              </a:xfrm>
              <a:prstGeom prst="rect">
                <a:avLst/>
              </a:prstGeom>
              <a:noFill/>
            </p:spPr>
            <p:txBody>
              <a:bodyPr wrap="none" rtlCol="0">
                <a:spAutoFit/>
              </a:bodyPr>
              <a:lstStyle/>
              <a:p>
                <a:r>
                  <a:rPr lang="en-US" dirty="0"/>
                  <a:t>No Significant Bleach</a:t>
                </a:r>
              </a:p>
            </p:txBody>
          </p:sp>
        </p:grpSp>
        <p:grpSp>
          <p:nvGrpSpPr>
            <p:cNvPr id="9" name="Group 8">
              <a:extLst>
                <a:ext uri="{FF2B5EF4-FFF2-40B4-BE49-F238E27FC236}">
                  <a16:creationId xmlns:a16="http://schemas.microsoft.com/office/drawing/2014/main" id="{63A711DB-74F0-7246-7A43-6A546EB079B9}"/>
                </a:ext>
              </a:extLst>
            </p:cNvPr>
            <p:cNvGrpSpPr/>
            <p:nvPr/>
          </p:nvGrpSpPr>
          <p:grpSpPr>
            <a:xfrm rot="16200000">
              <a:off x="5190576" y="3977449"/>
              <a:ext cx="2613804" cy="378939"/>
              <a:chOff x="1897811" y="793630"/>
              <a:chExt cx="2613804" cy="378939"/>
            </a:xfrm>
          </p:grpSpPr>
          <p:sp>
            <p:nvSpPr>
              <p:cNvPr id="10" name="Rectangle: Rounded Corners 9">
                <a:extLst>
                  <a:ext uri="{FF2B5EF4-FFF2-40B4-BE49-F238E27FC236}">
                    <a16:creationId xmlns:a16="http://schemas.microsoft.com/office/drawing/2014/main" id="{D32554D3-2A54-E12D-B3AD-1C816E682DFF}"/>
                  </a:ext>
                </a:extLst>
              </p:cNvPr>
              <p:cNvSpPr/>
              <p:nvPr/>
            </p:nvSpPr>
            <p:spPr>
              <a:xfrm>
                <a:off x="1897811" y="793630"/>
                <a:ext cx="2613804" cy="33643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6FA1A22-0C0A-DCB5-5E89-8CFF326B7879}"/>
                  </a:ext>
                </a:extLst>
              </p:cNvPr>
              <p:cNvSpPr txBox="1"/>
              <p:nvPr/>
            </p:nvSpPr>
            <p:spPr>
              <a:xfrm>
                <a:off x="2127751" y="803237"/>
                <a:ext cx="2153923" cy="369332"/>
              </a:xfrm>
              <a:prstGeom prst="rect">
                <a:avLst/>
              </a:prstGeom>
              <a:noFill/>
            </p:spPr>
            <p:txBody>
              <a:bodyPr wrap="none" rtlCol="0">
                <a:spAutoFit/>
              </a:bodyPr>
              <a:lstStyle/>
              <a:p>
                <a:r>
                  <a:rPr lang="en-US" dirty="0"/>
                  <a:t>No Significant Bleach</a:t>
                </a:r>
              </a:p>
            </p:txBody>
          </p:sp>
        </p:grpSp>
        <p:grpSp>
          <p:nvGrpSpPr>
            <p:cNvPr id="12" name="Group 11">
              <a:extLst>
                <a:ext uri="{FF2B5EF4-FFF2-40B4-BE49-F238E27FC236}">
                  <a16:creationId xmlns:a16="http://schemas.microsoft.com/office/drawing/2014/main" id="{614A943E-3B08-EE7D-5E1C-226755288D03}"/>
                </a:ext>
              </a:extLst>
            </p:cNvPr>
            <p:cNvGrpSpPr/>
            <p:nvPr/>
          </p:nvGrpSpPr>
          <p:grpSpPr>
            <a:xfrm rot="16200000">
              <a:off x="5965526" y="3977448"/>
              <a:ext cx="2613804" cy="378939"/>
              <a:chOff x="1897811" y="793630"/>
              <a:chExt cx="2613804" cy="378939"/>
            </a:xfrm>
          </p:grpSpPr>
          <p:sp>
            <p:nvSpPr>
              <p:cNvPr id="13" name="Rectangle: Rounded Corners 12">
                <a:extLst>
                  <a:ext uri="{FF2B5EF4-FFF2-40B4-BE49-F238E27FC236}">
                    <a16:creationId xmlns:a16="http://schemas.microsoft.com/office/drawing/2014/main" id="{D9EDC1A1-8185-F7D2-5C41-A440B8059934}"/>
                  </a:ext>
                </a:extLst>
              </p:cNvPr>
              <p:cNvSpPr/>
              <p:nvPr/>
            </p:nvSpPr>
            <p:spPr>
              <a:xfrm>
                <a:off x="1897811" y="793630"/>
                <a:ext cx="2613804" cy="336430"/>
              </a:xfrm>
              <a:prstGeom prst="round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5E81958F-102E-0AD8-4FC8-91562C4FC096}"/>
                  </a:ext>
                </a:extLst>
              </p:cNvPr>
              <p:cNvSpPr txBox="1"/>
              <p:nvPr/>
            </p:nvSpPr>
            <p:spPr>
              <a:xfrm>
                <a:off x="2127751" y="803237"/>
                <a:ext cx="2153923" cy="369332"/>
              </a:xfrm>
              <a:prstGeom prst="rect">
                <a:avLst/>
              </a:prstGeom>
              <a:noFill/>
            </p:spPr>
            <p:txBody>
              <a:bodyPr wrap="none" rtlCol="0">
                <a:spAutoFit/>
              </a:bodyPr>
              <a:lstStyle/>
              <a:p>
                <a:r>
                  <a:rPr lang="en-US" dirty="0"/>
                  <a:t>No Significant Bleach</a:t>
                </a:r>
              </a:p>
            </p:txBody>
          </p:sp>
        </p:grpSp>
      </p:grpSp>
    </p:spTree>
    <p:extLst>
      <p:ext uri="{BB962C8B-B14F-4D97-AF65-F5344CB8AC3E}">
        <p14:creationId xmlns:p14="http://schemas.microsoft.com/office/powerpoint/2010/main" val="5684911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21B5-6E5F-7BDC-E68C-0EBE8B2F7F92}"/>
              </a:ext>
            </a:extLst>
          </p:cNvPr>
          <p:cNvSpPr>
            <a:spLocks noGrp="1"/>
          </p:cNvSpPr>
          <p:nvPr>
            <p:ph type="title"/>
          </p:nvPr>
        </p:nvSpPr>
        <p:spPr>
          <a:xfrm>
            <a:off x="838200" y="173486"/>
            <a:ext cx="10515600" cy="809925"/>
          </a:xfrm>
        </p:spPr>
        <p:txBody>
          <a:bodyPr/>
          <a:lstStyle/>
          <a:p>
            <a:r>
              <a:rPr lang="en-US" dirty="0"/>
              <a:t>Staining Video over Time</a:t>
            </a:r>
          </a:p>
        </p:txBody>
      </p:sp>
      <p:pic>
        <p:nvPicPr>
          <p:cNvPr id="5" name="Picture 4" descr="A picture containing text, nature">
            <a:extLst>
              <a:ext uri="{FF2B5EF4-FFF2-40B4-BE49-F238E27FC236}">
                <a16:creationId xmlns:a16="http://schemas.microsoft.com/office/drawing/2014/main" id="{72A0941A-EBE4-FF07-200D-FADB570F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00" y="1246517"/>
            <a:ext cx="6504024" cy="3950898"/>
          </a:xfrm>
          <a:prstGeom prst="rect">
            <a:avLst/>
          </a:prstGeom>
        </p:spPr>
      </p:pic>
      <p:sp>
        <p:nvSpPr>
          <p:cNvPr id="6" name="TextBox 5">
            <a:extLst>
              <a:ext uri="{FF2B5EF4-FFF2-40B4-BE49-F238E27FC236}">
                <a16:creationId xmlns:a16="http://schemas.microsoft.com/office/drawing/2014/main" id="{250ABA09-86BE-7B50-9966-F8BCB1BE3BAC}"/>
              </a:ext>
            </a:extLst>
          </p:cNvPr>
          <p:cNvSpPr txBox="1"/>
          <p:nvPr/>
        </p:nvSpPr>
        <p:spPr>
          <a:xfrm>
            <a:off x="173966" y="5611483"/>
            <a:ext cx="11844068" cy="923330"/>
          </a:xfrm>
          <a:prstGeom prst="rect">
            <a:avLst/>
          </a:prstGeom>
          <a:noFill/>
        </p:spPr>
        <p:txBody>
          <a:bodyPr wrap="square" rtlCol="0">
            <a:spAutoFit/>
          </a:bodyPr>
          <a:lstStyle/>
          <a:p>
            <a:pPr marL="285750" indent="-285750">
              <a:buFont typeface="Arial" panose="020B0604020202020204" pitchFamily="34" charset="0"/>
              <a:buChar char="•"/>
            </a:pPr>
            <a:r>
              <a:rPr lang="en-US" dirty="0"/>
              <a:t>Image is of Na/K ATPase Alexa-647</a:t>
            </a:r>
          </a:p>
          <a:p>
            <a:pPr marL="285750" indent="-285750">
              <a:buFont typeface="Arial" panose="020B0604020202020204" pitchFamily="34" charset="0"/>
              <a:buChar char="•"/>
            </a:pPr>
            <a:r>
              <a:rPr lang="en-US" dirty="0"/>
              <a:t>Each frame is 5mins apart, 300ms exposure.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529840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21E0-A409-66AF-B253-DB62CEBD38E0}"/>
              </a:ext>
            </a:extLst>
          </p:cNvPr>
          <p:cNvSpPr>
            <a:spLocks noGrp="1"/>
          </p:cNvSpPr>
          <p:nvPr>
            <p:ph type="title"/>
          </p:nvPr>
        </p:nvSpPr>
        <p:spPr>
          <a:xfrm>
            <a:off x="838200" y="183971"/>
            <a:ext cx="10515600" cy="652792"/>
          </a:xfrm>
        </p:spPr>
        <p:txBody>
          <a:bodyPr>
            <a:normAutofit fontScale="90000"/>
          </a:bodyPr>
          <a:lstStyle/>
          <a:p>
            <a:r>
              <a:rPr lang="en-US" dirty="0"/>
              <a:t>Time Lapse Int Graph</a:t>
            </a:r>
          </a:p>
        </p:txBody>
      </p:sp>
      <p:graphicFrame>
        <p:nvGraphicFramePr>
          <p:cNvPr id="8" name="Object 7">
            <a:extLst>
              <a:ext uri="{FF2B5EF4-FFF2-40B4-BE49-F238E27FC236}">
                <a16:creationId xmlns:a16="http://schemas.microsoft.com/office/drawing/2014/main" id="{E94E9088-6F62-C533-B131-70BAFAFA7831}"/>
              </a:ext>
            </a:extLst>
          </p:cNvPr>
          <p:cNvGraphicFramePr>
            <a:graphicFrameLocks noChangeAspect="1"/>
          </p:cNvGraphicFramePr>
          <p:nvPr/>
        </p:nvGraphicFramePr>
        <p:xfrm>
          <a:off x="310494" y="919693"/>
          <a:ext cx="2295525" cy="3000375"/>
        </p:xfrm>
        <a:graphic>
          <a:graphicData uri="http://schemas.openxmlformats.org/presentationml/2006/ole">
            <mc:AlternateContent xmlns:mc="http://schemas.openxmlformats.org/markup-compatibility/2006">
              <mc:Choice xmlns:v="urn:schemas-microsoft-com:vml" Requires="v">
                <p:oleObj name="Bitmap Image" r:id="rId2" imgW="2295360" imgH="3000240" progId="PBrush">
                  <p:embed/>
                </p:oleObj>
              </mc:Choice>
              <mc:Fallback>
                <p:oleObj name="Bitmap Image" r:id="rId2" imgW="2295360" imgH="3000240" progId="PBrush">
                  <p:embed/>
                  <p:pic>
                    <p:nvPicPr>
                      <p:cNvPr id="8" name="Object 7">
                        <a:extLst>
                          <a:ext uri="{FF2B5EF4-FFF2-40B4-BE49-F238E27FC236}">
                            <a16:creationId xmlns:a16="http://schemas.microsoft.com/office/drawing/2014/main" id="{E94E9088-6F62-C533-B131-70BAFAFA7831}"/>
                          </a:ext>
                        </a:extLst>
                      </p:cNvPr>
                      <p:cNvPicPr/>
                      <p:nvPr/>
                    </p:nvPicPr>
                    <p:blipFill>
                      <a:blip r:embed="rId3"/>
                      <a:stretch>
                        <a:fillRect/>
                      </a:stretch>
                    </p:blipFill>
                    <p:spPr>
                      <a:xfrm>
                        <a:off x="310494" y="919693"/>
                        <a:ext cx="2295525" cy="3000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1ACFD609-F57B-0C7A-2711-DF26347028BE}"/>
              </a:ext>
            </a:extLst>
          </p:cNvPr>
          <p:cNvGraphicFramePr>
            <a:graphicFrameLocks noChangeAspect="1"/>
          </p:cNvGraphicFramePr>
          <p:nvPr/>
        </p:nvGraphicFramePr>
        <p:xfrm>
          <a:off x="2805562" y="829205"/>
          <a:ext cx="2457450" cy="3181350"/>
        </p:xfrm>
        <a:graphic>
          <a:graphicData uri="http://schemas.openxmlformats.org/presentationml/2006/ole">
            <mc:AlternateContent xmlns:mc="http://schemas.openxmlformats.org/markup-compatibility/2006">
              <mc:Choice xmlns:v="urn:schemas-microsoft-com:vml" Requires="v">
                <p:oleObj name="Bitmap Image" r:id="rId4" imgW="2457360" imgH="3181320" progId="PBrush">
                  <p:embed/>
                </p:oleObj>
              </mc:Choice>
              <mc:Fallback>
                <p:oleObj name="Bitmap Image" r:id="rId4" imgW="2457360" imgH="3181320" progId="PBrush">
                  <p:embed/>
                  <p:pic>
                    <p:nvPicPr>
                      <p:cNvPr id="9" name="Object 8">
                        <a:extLst>
                          <a:ext uri="{FF2B5EF4-FFF2-40B4-BE49-F238E27FC236}">
                            <a16:creationId xmlns:a16="http://schemas.microsoft.com/office/drawing/2014/main" id="{1ACFD609-F57B-0C7A-2711-DF26347028BE}"/>
                          </a:ext>
                        </a:extLst>
                      </p:cNvPr>
                      <p:cNvPicPr/>
                      <p:nvPr/>
                    </p:nvPicPr>
                    <p:blipFill>
                      <a:blip r:embed="rId5"/>
                      <a:stretch>
                        <a:fillRect/>
                      </a:stretch>
                    </p:blipFill>
                    <p:spPr>
                      <a:xfrm>
                        <a:off x="2805562" y="829205"/>
                        <a:ext cx="2457450" cy="318135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495B4AD8-93AC-3004-8815-ACA5D2EC4267}"/>
              </a:ext>
            </a:extLst>
          </p:cNvPr>
          <p:cNvSpPr txBox="1"/>
          <p:nvPr/>
        </p:nvSpPr>
        <p:spPr>
          <a:xfrm>
            <a:off x="310494" y="4192438"/>
            <a:ext cx="1044581" cy="369332"/>
          </a:xfrm>
          <a:prstGeom prst="rect">
            <a:avLst/>
          </a:prstGeom>
          <a:noFill/>
        </p:spPr>
        <p:txBody>
          <a:bodyPr wrap="none" rtlCol="0">
            <a:spAutoFit/>
          </a:bodyPr>
          <a:lstStyle/>
          <a:p>
            <a:r>
              <a:rPr lang="en-US" dirty="0"/>
              <a:t>Stain Box</a:t>
            </a:r>
          </a:p>
        </p:txBody>
      </p:sp>
      <p:sp>
        <p:nvSpPr>
          <p:cNvPr id="11" name="TextBox 10">
            <a:extLst>
              <a:ext uri="{FF2B5EF4-FFF2-40B4-BE49-F238E27FC236}">
                <a16:creationId xmlns:a16="http://schemas.microsoft.com/office/drawing/2014/main" id="{A3F4E17E-5A1B-A273-1E1E-D0E96E056C8F}"/>
              </a:ext>
            </a:extLst>
          </p:cNvPr>
          <p:cNvSpPr txBox="1"/>
          <p:nvPr/>
        </p:nvSpPr>
        <p:spPr>
          <a:xfrm>
            <a:off x="3111203" y="4192438"/>
            <a:ext cx="1689693" cy="369332"/>
          </a:xfrm>
          <a:prstGeom prst="rect">
            <a:avLst/>
          </a:prstGeom>
          <a:noFill/>
        </p:spPr>
        <p:txBody>
          <a:bodyPr wrap="none" rtlCol="0">
            <a:spAutoFit/>
          </a:bodyPr>
          <a:lstStyle/>
          <a:p>
            <a:r>
              <a:rPr lang="en-US" dirty="0"/>
              <a:t>Background Box</a:t>
            </a:r>
          </a:p>
        </p:txBody>
      </p:sp>
      <p:sp>
        <p:nvSpPr>
          <p:cNvPr id="13" name="TextBox 12">
            <a:extLst>
              <a:ext uri="{FF2B5EF4-FFF2-40B4-BE49-F238E27FC236}">
                <a16:creationId xmlns:a16="http://schemas.microsoft.com/office/drawing/2014/main" id="{8375360C-6E99-DAC7-49C8-E728EFACFCE4}"/>
              </a:ext>
            </a:extLst>
          </p:cNvPr>
          <p:cNvSpPr txBox="1"/>
          <p:nvPr/>
        </p:nvSpPr>
        <p:spPr>
          <a:xfrm>
            <a:off x="180629" y="5067277"/>
            <a:ext cx="1154641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37 minutes is not enough to approach plateau region. At most, 37 min is the start of that region. Not enough data to be confidence though.</a:t>
            </a:r>
          </a:p>
          <a:p>
            <a:pPr marL="285750" indent="-285750">
              <a:buFont typeface="Arial" panose="020B0604020202020204" pitchFamily="34" charset="0"/>
              <a:buChar char="•"/>
            </a:pPr>
            <a:r>
              <a:rPr lang="en-US" dirty="0"/>
              <a:t>Assuming uniform staining, S/N ratio is around 15 as intensity = 2200 and </a:t>
            </a:r>
            <a:r>
              <a:rPr lang="en-US" dirty="0" err="1"/>
              <a:t>stdev</a:t>
            </a:r>
            <a:r>
              <a:rPr lang="en-US" dirty="0"/>
              <a:t> = 150.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14" name="Chart 13">
            <a:extLst>
              <a:ext uri="{FF2B5EF4-FFF2-40B4-BE49-F238E27FC236}">
                <a16:creationId xmlns:a16="http://schemas.microsoft.com/office/drawing/2014/main" id="{7BE2E4C3-A8F1-5AA1-13F3-C7253DA5FA09}"/>
              </a:ext>
            </a:extLst>
          </p:cNvPr>
          <p:cNvGraphicFramePr>
            <a:graphicFrameLocks/>
          </p:cNvGraphicFramePr>
          <p:nvPr>
            <p:extLst>
              <p:ext uri="{D42A27DB-BD31-4B8C-83A1-F6EECF244321}">
                <p14:modId xmlns:p14="http://schemas.microsoft.com/office/powerpoint/2010/main" val="243081066"/>
              </p:ext>
            </p:extLst>
          </p:nvPr>
        </p:nvGraphicFramePr>
        <p:xfrm>
          <a:off x="6278213" y="1011088"/>
          <a:ext cx="4952752" cy="318135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21700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extLst>
              <a:ext uri="{FF2B5EF4-FFF2-40B4-BE49-F238E27FC236}">
                <a16:creationId xmlns:a16="http://schemas.microsoft.com/office/drawing/2014/main" id="{6F1A209F-0D11-2E72-2FB8-3A01C8F872D3}"/>
              </a:ext>
            </a:extLst>
          </p:cNvPr>
          <p:cNvGraphicFramePr>
            <a:graphicFrameLocks noChangeAspect="1"/>
          </p:cNvGraphicFramePr>
          <p:nvPr>
            <p:extLst>
              <p:ext uri="{D42A27DB-BD31-4B8C-83A1-F6EECF244321}">
                <p14:modId xmlns:p14="http://schemas.microsoft.com/office/powerpoint/2010/main" val="3805580383"/>
              </p:ext>
            </p:extLst>
          </p:nvPr>
        </p:nvGraphicFramePr>
        <p:xfrm>
          <a:off x="4643438" y="1027906"/>
          <a:ext cx="7229475" cy="4391025"/>
        </p:xfrm>
        <a:graphic>
          <a:graphicData uri="http://schemas.openxmlformats.org/presentationml/2006/ole">
            <mc:AlternateContent xmlns:mc="http://schemas.openxmlformats.org/markup-compatibility/2006">
              <mc:Choice xmlns:v="urn:schemas-microsoft-com:vml" Requires="v">
                <p:oleObj name="Bitmap Image" r:id="rId2" imgW="7229520" imgH="4390920" progId="PBrush">
                  <p:embed/>
                </p:oleObj>
              </mc:Choice>
              <mc:Fallback>
                <p:oleObj name="Bitmap Image" r:id="rId2" imgW="7229520" imgH="4390920" progId="PBrush">
                  <p:embed/>
                  <p:pic>
                    <p:nvPicPr>
                      <p:cNvPr id="0" name=""/>
                      <p:cNvPicPr/>
                      <p:nvPr/>
                    </p:nvPicPr>
                    <p:blipFill>
                      <a:blip r:embed="rId3"/>
                      <a:stretch>
                        <a:fillRect/>
                      </a:stretch>
                    </p:blipFill>
                    <p:spPr>
                      <a:xfrm>
                        <a:off x="4643438" y="1027906"/>
                        <a:ext cx="7229475" cy="4391025"/>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0E6DA038-A177-C9D0-2175-0AA4B2A5A382}"/>
              </a:ext>
            </a:extLst>
          </p:cNvPr>
          <p:cNvSpPr>
            <a:spLocks noGrp="1"/>
          </p:cNvSpPr>
          <p:nvPr>
            <p:ph type="title"/>
          </p:nvPr>
        </p:nvSpPr>
        <p:spPr>
          <a:xfrm>
            <a:off x="64294" y="-297657"/>
            <a:ext cx="10515600" cy="1325563"/>
          </a:xfrm>
        </p:spPr>
        <p:txBody>
          <a:bodyPr/>
          <a:lstStyle/>
          <a:p>
            <a:r>
              <a:rPr lang="en-US" dirty="0"/>
              <a:t>Why Multiplex?</a:t>
            </a:r>
          </a:p>
        </p:txBody>
      </p:sp>
      <p:sp>
        <p:nvSpPr>
          <p:cNvPr id="3" name="Content Placeholder 2">
            <a:extLst>
              <a:ext uri="{FF2B5EF4-FFF2-40B4-BE49-F238E27FC236}">
                <a16:creationId xmlns:a16="http://schemas.microsoft.com/office/drawing/2014/main" id="{C2242E5D-3E61-8F57-BE3E-DCBAB76A4954}"/>
              </a:ext>
            </a:extLst>
          </p:cNvPr>
          <p:cNvSpPr>
            <a:spLocks noGrp="1"/>
          </p:cNvSpPr>
          <p:nvPr>
            <p:ph idx="1"/>
          </p:nvPr>
        </p:nvSpPr>
        <p:spPr>
          <a:xfrm>
            <a:off x="626269" y="2225674"/>
            <a:ext cx="4695825" cy="3617913"/>
          </a:xfrm>
        </p:spPr>
        <p:txBody>
          <a:bodyPr/>
          <a:lstStyle/>
          <a:p>
            <a:r>
              <a:rPr lang="en-US" dirty="0"/>
              <a:t>Interrogate larger cell networks</a:t>
            </a:r>
          </a:p>
          <a:p>
            <a:r>
              <a:rPr lang="en-US" dirty="0"/>
              <a:t>Get more from rare samples</a:t>
            </a:r>
          </a:p>
          <a:p>
            <a:r>
              <a:rPr lang="en-US" dirty="0"/>
              <a:t>Reduce biological noise</a:t>
            </a:r>
          </a:p>
          <a:p>
            <a:endParaRPr lang="en-US" dirty="0"/>
          </a:p>
        </p:txBody>
      </p:sp>
    </p:spTree>
    <p:extLst>
      <p:ext uri="{BB962C8B-B14F-4D97-AF65-F5344CB8AC3E}">
        <p14:creationId xmlns:p14="http://schemas.microsoft.com/office/powerpoint/2010/main" val="38146821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21E0-A409-66AF-B253-DB62CEBD38E0}"/>
              </a:ext>
            </a:extLst>
          </p:cNvPr>
          <p:cNvSpPr>
            <a:spLocks noGrp="1"/>
          </p:cNvSpPr>
          <p:nvPr>
            <p:ph type="title"/>
          </p:nvPr>
        </p:nvSpPr>
        <p:spPr>
          <a:xfrm>
            <a:off x="310494" y="85472"/>
            <a:ext cx="10515600" cy="652792"/>
          </a:xfrm>
        </p:spPr>
        <p:txBody>
          <a:bodyPr>
            <a:normAutofit/>
          </a:bodyPr>
          <a:lstStyle/>
          <a:p>
            <a:r>
              <a:rPr lang="en-US" sz="3600" dirty="0"/>
              <a:t>Antibody Evaluation Imaging?</a:t>
            </a:r>
          </a:p>
        </p:txBody>
      </p:sp>
      <p:graphicFrame>
        <p:nvGraphicFramePr>
          <p:cNvPr id="8" name="Object 7">
            <a:extLst>
              <a:ext uri="{FF2B5EF4-FFF2-40B4-BE49-F238E27FC236}">
                <a16:creationId xmlns:a16="http://schemas.microsoft.com/office/drawing/2014/main" id="{E94E9088-6F62-C533-B131-70BAFAFA7831}"/>
              </a:ext>
            </a:extLst>
          </p:cNvPr>
          <p:cNvGraphicFramePr>
            <a:graphicFrameLocks noChangeAspect="1"/>
          </p:cNvGraphicFramePr>
          <p:nvPr/>
        </p:nvGraphicFramePr>
        <p:xfrm>
          <a:off x="310494" y="919693"/>
          <a:ext cx="2295525" cy="3000375"/>
        </p:xfrm>
        <a:graphic>
          <a:graphicData uri="http://schemas.openxmlformats.org/presentationml/2006/ole">
            <mc:AlternateContent xmlns:mc="http://schemas.openxmlformats.org/markup-compatibility/2006">
              <mc:Choice xmlns:v="urn:schemas-microsoft-com:vml" Requires="v">
                <p:oleObj name="Bitmap Image" r:id="rId2" imgW="2295360" imgH="3000240" progId="PBrush">
                  <p:embed/>
                </p:oleObj>
              </mc:Choice>
              <mc:Fallback>
                <p:oleObj name="Bitmap Image" r:id="rId2" imgW="2295360" imgH="3000240" progId="PBrush">
                  <p:embed/>
                  <p:pic>
                    <p:nvPicPr>
                      <p:cNvPr id="8" name="Object 7">
                        <a:extLst>
                          <a:ext uri="{FF2B5EF4-FFF2-40B4-BE49-F238E27FC236}">
                            <a16:creationId xmlns:a16="http://schemas.microsoft.com/office/drawing/2014/main" id="{E94E9088-6F62-C533-B131-70BAFAFA7831}"/>
                          </a:ext>
                        </a:extLst>
                      </p:cNvPr>
                      <p:cNvPicPr/>
                      <p:nvPr/>
                    </p:nvPicPr>
                    <p:blipFill>
                      <a:blip r:embed="rId3"/>
                      <a:stretch>
                        <a:fillRect/>
                      </a:stretch>
                    </p:blipFill>
                    <p:spPr>
                      <a:xfrm>
                        <a:off x="310494" y="919693"/>
                        <a:ext cx="2295525" cy="3000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1ACFD609-F57B-0C7A-2711-DF26347028BE}"/>
              </a:ext>
            </a:extLst>
          </p:cNvPr>
          <p:cNvGraphicFramePr>
            <a:graphicFrameLocks noChangeAspect="1"/>
          </p:cNvGraphicFramePr>
          <p:nvPr/>
        </p:nvGraphicFramePr>
        <p:xfrm>
          <a:off x="2805562" y="829205"/>
          <a:ext cx="2457450" cy="3181350"/>
        </p:xfrm>
        <a:graphic>
          <a:graphicData uri="http://schemas.openxmlformats.org/presentationml/2006/ole">
            <mc:AlternateContent xmlns:mc="http://schemas.openxmlformats.org/markup-compatibility/2006">
              <mc:Choice xmlns:v="urn:schemas-microsoft-com:vml" Requires="v">
                <p:oleObj name="Bitmap Image" r:id="rId4" imgW="2457360" imgH="3181320" progId="PBrush">
                  <p:embed/>
                </p:oleObj>
              </mc:Choice>
              <mc:Fallback>
                <p:oleObj name="Bitmap Image" r:id="rId4" imgW="2457360" imgH="3181320" progId="PBrush">
                  <p:embed/>
                  <p:pic>
                    <p:nvPicPr>
                      <p:cNvPr id="9" name="Object 8">
                        <a:extLst>
                          <a:ext uri="{FF2B5EF4-FFF2-40B4-BE49-F238E27FC236}">
                            <a16:creationId xmlns:a16="http://schemas.microsoft.com/office/drawing/2014/main" id="{1ACFD609-F57B-0C7A-2711-DF26347028BE}"/>
                          </a:ext>
                        </a:extLst>
                      </p:cNvPr>
                      <p:cNvPicPr/>
                      <p:nvPr/>
                    </p:nvPicPr>
                    <p:blipFill>
                      <a:blip r:embed="rId5"/>
                      <a:stretch>
                        <a:fillRect/>
                      </a:stretch>
                    </p:blipFill>
                    <p:spPr>
                      <a:xfrm>
                        <a:off x="2805562" y="829205"/>
                        <a:ext cx="2457450" cy="318135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495B4AD8-93AC-3004-8815-ACA5D2EC4267}"/>
              </a:ext>
            </a:extLst>
          </p:cNvPr>
          <p:cNvSpPr txBox="1"/>
          <p:nvPr/>
        </p:nvSpPr>
        <p:spPr>
          <a:xfrm>
            <a:off x="310494" y="4192438"/>
            <a:ext cx="1044581" cy="369332"/>
          </a:xfrm>
          <a:prstGeom prst="rect">
            <a:avLst/>
          </a:prstGeom>
          <a:noFill/>
        </p:spPr>
        <p:txBody>
          <a:bodyPr wrap="none" rtlCol="0">
            <a:spAutoFit/>
          </a:bodyPr>
          <a:lstStyle/>
          <a:p>
            <a:r>
              <a:rPr lang="en-US" dirty="0"/>
              <a:t>Stain Box</a:t>
            </a:r>
          </a:p>
        </p:txBody>
      </p:sp>
      <p:sp>
        <p:nvSpPr>
          <p:cNvPr id="11" name="TextBox 10">
            <a:extLst>
              <a:ext uri="{FF2B5EF4-FFF2-40B4-BE49-F238E27FC236}">
                <a16:creationId xmlns:a16="http://schemas.microsoft.com/office/drawing/2014/main" id="{A3F4E17E-5A1B-A273-1E1E-D0E96E056C8F}"/>
              </a:ext>
            </a:extLst>
          </p:cNvPr>
          <p:cNvSpPr txBox="1"/>
          <p:nvPr/>
        </p:nvSpPr>
        <p:spPr>
          <a:xfrm>
            <a:off x="3111203" y="4192438"/>
            <a:ext cx="1689693" cy="369332"/>
          </a:xfrm>
          <a:prstGeom prst="rect">
            <a:avLst/>
          </a:prstGeom>
          <a:noFill/>
        </p:spPr>
        <p:txBody>
          <a:bodyPr wrap="none" rtlCol="0">
            <a:spAutoFit/>
          </a:bodyPr>
          <a:lstStyle/>
          <a:p>
            <a:r>
              <a:rPr lang="en-US" dirty="0"/>
              <a:t>Background Box</a:t>
            </a:r>
          </a:p>
        </p:txBody>
      </p:sp>
      <p:graphicFrame>
        <p:nvGraphicFramePr>
          <p:cNvPr id="3" name="Object 2">
            <a:extLst>
              <a:ext uri="{FF2B5EF4-FFF2-40B4-BE49-F238E27FC236}">
                <a16:creationId xmlns:a16="http://schemas.microsoft.com/office/drawing/2014/main" id="{274C5778-FB64-54C6-D876-C00C61D288BA}"/>
              </a:ext>
            </a:extLst>
          </p:cNvPr>
          <p:cNvGraphicFramePr>
            <a:graphicFrameLocks noChangeAspect="1"/>
          </p:cNvGraphicFramePr>
          <p:nvPr>
            <p:extLst>
              <p:ext uri="{D42A27DB-BD31-4B8C-83A1-F6EECF244321}">
                <p14:modId xmlns:p14="http://schemas.microsoft.com/office/powerpoint/2010/main" val="1142984190"/>
              </p:ext>
            </p:extLst>
          </p:nvPr>
        </p:nvGraphicFramePr>
        <p:xfrm>
          <a:off x="6001574" y="369036"/>
          <a:ext cx="5276025" cy="4192734"/>
        </p:xfrm>
        <a:graphic>
          <a:graphicData uri="http://schemas.openxmlformats.org/presentationml/2006/ole">
            <mc:AlternateContent xmlns:mc="http://schemas.openxmlformats.org/markup-compatibility/2006">
              <mc:Choice xmlns:v="urn:schemas-microsoft-com:vml" Requires="v">
                <p:oleObj name="Bitmap Image" r:id="rId6" imgW="7515360" imgH="5972040" progId="PBrush">
                  <p:embed/>
                </p:oleObj>
              </mc:Choice>
              <mc:Fallback>
                <p:oleObj name="Bitmap Image" r:id="rId6" imgW="7515360" imgH="5972040" progId="PBrush">
                  <p:embed/>
                  <p:pic>
                    <p:nvPicPr>
                      <p:cNvPr id="3" name="Object 2">
                        <a:extLst>
                          <a:ext uri="{FF2B5EF4-FFF2-40B4-BE49-F238E27FC236}">
                            <a16:creationId xmlns:a16="http://schemas.microsoft.com/office/drawing/2014/main" id="{448535E6-FAFD-CC22-374F-9BFEEE8B2576}"/>
                          </a:ext>
                        </a:extLst>
                      </p:cNvPr>
                      <p:cNvPicPr/>
                      <p:nvPr/>
                    </p:nvPicPr>
                    <p:blipFill>
                      <a:blip r:embed="rId7"/>
                      <a:stretch>
                        <a:fillRect/>
                      </a:stretch>
                    </p:blipFill>
                    <p:spPr>
                      <a:xfrm>
                        <a:off x="6001574" y="369036"/>
                        <a:ext cx="5276025" cy="4192734"/>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9EEF939-80B7-9DA8-9847-FF921DAB40F9}"/>
              </a:ext>
            </a:extLst>
          </p:cNvPr>
          <p:cNvSpPr txBox="1"/>
          <p:nvPr/>
        </p:nvSpPr>
        <p:spPr>
          <a:xfrm>
            <a:off x="310494" y="4845334"/>
            <a:ext cx="11462326" cy="2308324"/>
          </a:xfrm>
          <a:prstGeom prst="rect">
            <a:avLst/>
          </a:prstGeom>
          <a:noFill/>
        </p:spPr>
        <p:txBody>
          <a:bodyPr wrap="square">
            <a:spAutoFit/>
          </a:bodyPr>
          <a:lstStyle/>
          <a:p>
            <a:pPr marL="285750" indent="-285750">
              <a:buFont typeface="Arial" panose="020B0604020202020204" pitchFamily="34" charset="0"/>
              <a:buChar char="•"/>
            </a:pPr>
            <a:r>
              <a:rPr lang="en-US" dirty="0"/>
              <a:t>B</a:t>
            </a:r>
            <a:r>
              <a:rPr lang="en-US" sz="1800" dirty="0"/>
              <a:t>inding kinetics is proportional to [antibody]*[epitopes]</a:t>
            </a:r>
          </a:p>
          <a:p>
            <a:pPr marL="285750" indent="-285750">
              <a:buFont typeface="Arial" panose="020B0604020202020204" pitchFamily="34" charset="0"/>
              <a:buChar char="•"/>
            </a:pPr>
            <a:r>
              <a:rPr lang="en-US" sz="1800" dirty="0"/>
              <a:t>If we assume antibody [C] is in such excess that its number negligibly changes over time, we can estimate % epitopes remaining and thus plateau signal.</a:t>
            </a:r>
          </a:p>
          <a:p>
            <a:pPr marL="285750" indent="-285750">
              <a:buFont typeface="Arial" panose="020B0604020202020204" pitchFamily="34" charset="0"/>
              <a:buChar char="•"/>
            </a:pPr>
            <a:r>
              <a:rPr lang="en-US" sz="1800" dirty="0"/>
              <a:t>Exp decay fit indicates 673 was the initial burst rate and ending rate was 111, that means </a:t>
            </a:r>
            <a:r>
              <a:rPr lang="en-US" sz="1800" u="sng" dirty="0"/>
              <a:t>83% of epitopes were bound </a:t>
            </a:r>
            <a:r>
              <a:rPr lang="en-US" sz="1800" dirty="0"/>
              <a:t>to. This supports initial stance that plateau region was being entered in the Int vs time graph.</a:t>
            </a:r>
          </a:p>
          <a:p>
            <a:r>
              <a:rPr lang="en-US" sz="1800" dirty="0"/>
              <a:t> </a:t>
            </a:r>
          </a:p>
          <a:p>
            <a:r>
              <a:rPr lang="en-US" sz="1800" dirty="0"/>
              <a:t> </a:t>
            </a:r>
          </a:p>
          <a:p>
            <a:pPr marL="285750" indent="-285750">
              <a:buFont typeface="Arial" panose="020B0604020202020204" pitchFamily="34" charset="0"/>
              <a:buChar char="•"/>
            </a:pPr>
            <a:endParaRPr lang="en-US" sz="1800" dirty="0"/>
          </a:p>
        </p:txBody>
      </p:sp>
    </p:spTree>
    <p:extLst>
      <p:ext uri="{BB962C8B-B14F-4D97-AF65-F5344CB8AC3E}">
        <p14:creationId xmlns:p14="http://schemas.microsoft.com/office/powerpoint/2010/main" val="365199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4EE9E-90DB-B861-4835-E4D9ADDCF6A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96CA8C-B45B-202B-3584-B5491097BDE3}"/>
              </a:ext>
            </a:extLst>
          </p:cNvPr>
          <p:cNvSpPr>
            <a:spLocks noGrp="1"/>
          </p:cNvSpPr>
          <p:nvPr>
            <p:ph idx="1"/>
          </p:nvPr>
        </p:nvSpPr>
        <p:spPr/>
        <p:txBody>
          <a:bodyPr/>
          <a:lstStyle/>
          <a:p>
            <a:r>
              <a:rPr lang="en-US" dirty="0"/>
              <a:t>Aggregated image final</a:t>
            </a:r>
          </a:p>
          <a:p>
            <a:endParaRPr lang="en-US" dirty="0"/>
          </a:p>
        </p:txBody>
      </p:sp>
    </p:spTree>
    <p:extLst>
      <p:ext uri="{BB962C8B-B14F-4D97-AF65-F5344CB8AC3E}">
        <p14:creationId xmlns:p14="http://schemas.microsoft.com/office/powerpoint/2010/main" val="25981727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E8BF-EBD6-D600-20E4-C32C76CB40D0}"/>
              </a:ext>
            </a:extLst>
          </p:cNvPr>
          <p:cNvSpPr>
            <a:spLocks noGrp="1"/>
          </p:cNvSpPr>
          <p:nvPr>
            <p:ph type="title"/>
          </p:nvPr>
        </p:nvSpPr>
        <p:spPr>
          <a:xfrm>
            <a:off x="838200" y="365125"/>
            <a:ext cx="10515600" cy="663575"/>
          </a:xfrm>
        </p:spPr>
        <p:txBody>
          <a:bodyPr>
            <a:normAutofit fontScale="90000"/>
          </a:bodyPr>
          <a:lstStyle/>
          <a:p>
            <a:r>
              <a:rPr lang="en-US" dirty="0"/>
              <a:t>What to do with Images</a:t>
            </a:r>
          </a:p>
        </p:txBody>
      </p:sp>
      <p:sp>
        <p:nvSpPr>
          <p:cNvPr id="3" name="Content Placeholder 2">
            <a:extLst>
              <a:ext uri="{FF2B5EF4-FFF2-40B4-BE49-F238E27FC236}">
                <a16:creationId xmlns:a16="http://schemas.microsoft.com/office/drawing/2014/main" id="{FF2774BA-AFC1-C13C-F709-8E47DEE85557}"/>
              </a:ext>
            </a:extLst>
          </p:cNvPr>
          <p:cNvSpPr>
            <a:spLocks noGrp="1"/>
          </p:cNvSpPr>
          <p:nvPr>
            <p:ph idx="1"/>
          </p:nvPr>
        </p:nvSpPr>
        <p:spPr/>
        <p:txBody>
          <a:bodyPr/>
          <a:lstStyle/>
          <a:p>
            <a:r>
              <a:rPr lang="en-US" dirty="0"/>
              <a:t>Diagram for analysis </a:t>
            </a:r>
            <a:r>
              <a:rPr lang="en-US" dirty="0" err="1"/>
              <a:t>Krish</a:t>
            </a:r>
            <a:r>
              <a:rPr lang="en-US" dirty="0"/>
              <a:t> made</a:t>
            </a:r>
          </a:p>
        </p:txBody>
      </p:sp>
    </p:spTree>
    <p:extLst>
      <p:ext uri="{BB962C8B-B14F-4D97-AF65-F5344CB8AC3E}">
        <p14:creationId xmlns:p14="http://schemas.microsoft.com/office/powerpoint/2010/main" val="6307983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95BA5-B51F-D62B-6C89-0B04337095A5}"/>
              </a:ext>
            </a:extLst>
          </p:cNvPr>
          <p:cNvSpPr>
            <a:spLocks noGrp="1"/>
          </p:cNvSpPr>
          <p:nvPr>
            <p:ph type="title"/>
          </p:nvPr>
        </p:nvSpPr>
        <p:spPr>
          <a:xfrm>
            <a:off x="284018" y="134217"/>
            <a:ext cx="10515600" cy="632402"/>
          </a:xfrm>
        </p:spPr>
        <p:txBody>
          <a:bodyPr>
            <a:noAutofit/>
          </a:bodyPr>
          <a:lstStyle/>
          <a:p>
            <a:r>
              <a:rPr lang="en-US" sz="3600" dirty="0"/>
              <a:t>Future</a:t>
            </a:r>
          </a:p>
        </p:txBody>
      </p:sp>
      <p:sp>
        <p:nvSpPr>
          <p:cNvPr id="3" name="Content Placeholder 2">
            <a:extLst>
              <a:ext uri="{FF2B5EF4-FFF2-40B4-BE49-F238E27FC236}">
                <a16:creationId xmlns:a16="http://schemas.microsoft.com/office/drawing/2014/main" id="{89797189-8B6C-8407-BBBB-586561C62FDA}"/>
              </a:ext>
            </a:extLst>
          </p:cNvPr>
          <p:cNvSpPr>
            <a:spLocks noGrp="1"/>
          </p:cNvSpPr>
          <p:nvPr>
            <p:ph idx="1"/>
          </p:nvPr>
        </p:nvSpPr>
        <p:spPr>
          <a:xfrm>
            <a:off x="284018" y="1022061"/>
            <a:ext cx="10515600" cy="5194011"/>
          </a:xfrm>
        </p:spPr>
        <p:txBody>
          <a:bodyPr/>
          <a:lstStyle/>
          <a:p>
            <a:r>
              <a:rPr lang="en-US" dirty="0"/>
              <a:t>“Smart” focus algorithm. Focus on tissue, disregard junk, adapt to tissue being in multiple planes</a:t>
            </a:r>
          </a:p>
          <a:p>
            <a:r>
              <a:rPr lang="en-US" dirty="0"/>
              <a:t>New chamber with heating element, magnetic pressure plate and encased magnets. </a:t>
            </a:r>
          </a:p>
        </p:txBody>
      </p:sp>
    </p:spTree>
    <p:extLst>
      <p:ext uri="{BB962C8B-B14F-4D97-AF65-F5344CB8AC3E}">
        <p14:creationId xmlns:p14="http://schemas.microsoft.com/office/powerpoint/2010/main" val="3559762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C2EA6-D478-4C39-9F1E-A414A71FFBD8}"/>
              </a:ext>
            </a:extLst>
          </p:cNvPr>
          <p:cNvSpPr>
            <a:spLocks noGrp="1"/>
          </p:cNvSpPr>
          <p:nvPr>
            <p:ph type="title"/>
          </p:nvPr>
        </p:nvSpPr>
        <p:spPr>
          <a:xfrm>
            <a:off x="0" y="0"/>
            <a:ext cx="10515600" cy="540397"/>
          </a:xfrm>
        </p:spPr>
        <p:txBody>
          <a:bodyPr>
            <a:normAutofit fontScale="90000"/>
          </a:bodyPr>
          <a:lstStyle/>
          <a:p>
            <a:r>
              <a:rPr lang="en-US" dirty="0"/>
              <a:t>Multiplexing Methods</a:t>
            </a:r>
          </a:p>
        </p:txBody>
      </p:sp>
      <p:graphicFrame>
        <p:nvGraphicFramePr>
          <p:cNvPr id="8" name="Object 7">
            <a:extLst>
              <a:ext uri="{FF2B5EF4-FFF2-40B4-BE49-F238E27FC236}">
                <a16:creationId xmlns:a16="http://schemas.microsoft.com/office/drawing/2014/main" id="{3A2EA54D-A9F6-D4D6-2BBF-E2A73C6C2A07}"/>
              </a:ext>
            </a:extLst>
          </p:cNvPr>
          <p:cNvGraphicFramePr>
            <a:graphicFrameLocks noChangeAspect="1"/>
          </p:cNvGraphicFramePr>
          <p:nvPr>
            <p:extLst>
              <p:ext uri="{D42A27DB-BD31-4B8C-83A1-F6EECF244321}">
                <p14:modId xmlns:p14="http://schemas.microsoft.com/office/powerpoint/2010/main" val="2895602683"/>
              </p:ext>
            </p:extLst>
          </p:nvPr>
        </p:nvGraphicFramePr>
        <p:xfrm>
          <a:off x="443069" y="3776876"/>
          <a:ext cx="4078292" cy="2537784"/>
        </p:xfrm>
        <a:graphic>
          <a:graphicData uri="http://schemas.openxmlformats.org/presentationml/2006/ole">
            <mc:AlternateContent xmlns:mc="http://schemas.openxmlformats.org/markup-compatibility/2006">
              <mc:Choice xmlns:v="urn:schemas-microsoft-com:vml" Requires="v">
                <p:oleObj name="Bitmap Image" r:id="rId2" imgW="4791240" imgH="2981160" progId="PBrush">
                  <p:embed/>
                </p:oleObj>
              </mc:Choice>
              <mc:Fallback>
                <p:oleObj name="Bitmap Image" r:id="rId2" imgW="4791240" imgH="2981160" progId="PBrush">
                  <p:embed/>
                  <p:pic>
                    <p:nvPicPr>
                      <p:cNvPr id="0" name=""/>
                      <p:cNvPicPr/>
                      <p:nvPr/>
                    </p:nvPicPr>
                    <p:blipFill>
                      <a:blip r:embed="rId3"/>
                      <a:stretch>
                        <a:fillRect/>
                      </a:stretch>
                    </p:blipFill>
                    <p:spPr>
                      <a:xfrm>
                        <a:off x="443069" y="3776876"/>
                        <a:ext cx="4078292" cy="2537784"/>
                      </a:xfrm>
                      <a:prstGeom prst="rect">
                        <a:avLst/>
                      </a:prstGeom>
                    </p:spPr>
                  </p:pic>
                </p:oleObj>
              </mc:Fallback>
            </mc:AlternateContent>
          </a:graphicData>
        </a:graphic>
      </p:graphicFrame>
      <p:graphicFrame>
        <p:nvGraphicFramePr>
          <p:cNvPr id="14" name="Object 13">
            <a:extLst>
              <a:ext uri="{FF2B5EF4-FFF2-40B4-BE49-F238E27FC236}">
                <a16:creationId xmlns:a16="http://schemas.microsoft.com/office/drawing/2014/main" id="{5831056B-1184-EA76-ABF0-CC1749ED35D2}"/>
              </a:ext>
            </a:extLst>
          </p:cNvPr>
          <p:cNvGraphicFramePr>
            <a:graphicFrameLocks noChangeAspect="1"/>
          </p:cNvGraphicFramePr>
          <p:nvPr>
            <p:extLst>
              <p:ext uri="{D42A27DB-BD31-4B8C-83A1-F6EECF244321}">
                <p14:modId xmlns:p14="http://schemas.microsoft.com/office/powerpoint/2010/main" val="4006675069"/>
              </p:ext>
            </p:extLst>
          </p:nvPr>
        </p:nvGraphicFramePr>
        <p:xfrm>
          <a:off x="1915477" y="540397"/>
          <a:ext cx="7477125" cy="2505075"/>
        </p:xfrm>
        <a:graphic>
          <a:graphicData uri="http://schemas.openxmlformats.org/presentationml/2006/ole">
            <mc:AlternateContent xmlns:mc="http://schemas.openxmlformats.org/markup-compatibility/2006">
              <mc:Choice xmlns:v="urn:schemas-microsoft-com:vml" Requires="v">
                <p:oleObj name="Bitmap Image" r:id="rId4" imgW="7477200" imgH="2505240" progId="PBrush">
                  <p:embed/>
                </p:oleObj>
              </mc:Choice>
              <mc:Fallback>
                <p:oleObj name="Bitmap Image" r:id="rId4" imgW="7477200" imgH="2505240" progId="PBrush">
                  <p:embed/>
                  <p:pic>
                    <p:nvPicPr>
                      <p:cNvPr id="0" name=""/>
                      <p:cNvPicPr/>
                      <p:nvPr/>
                    </p:nvPicPr>
                    <p:blipFill>
                      <a:blip r:embed="rId5"/>
                      <a:stretch>
                        <a:fillRect/>
                      </a:stretch>
                    </p:blipFill>
                    <p:spPr>
                      <a:xfrm>
                        <a:off x="1915477" y="540397"/>
                        <a:ext cx="7477125" cy="2505075"/>
                      </a:xfrm>
                      <a:prstGeom prst="rect">
                        <a:avLst/>
                      </a:prstGeom>
                    </p:spPr>
                  </p:pic>
                </p:oleObj>
              </mc:Fallback>
            </mc:AlternateContent>
          </a:graphicData>
        </a:graphic>
      </p:graphicFrame>
      <p:sp>
        <p:nvSpPr>
          <p:cNvPr id="15" name="TextBox 14">
            <a:extLst>
              <a:ext uri="{FF2B5EF4-FFF2-40B4-BE49-F238E27FC236}">
                <a16:creationId xmlns:a16="http://schemas.microsoft.com/office/drawing/2014/main" id="{27D1F8BC-92FF-E0E0-F54E-CC28F129A45B}"/>
              </a:ext>
            </a:extLst>
          </p:cNvPr>
          <p:cNvSpPr txBox="1"/>
          <p:nvPr/>
        </p:nvSpPr>
        <p:spPr>
          <a:xfrm>
            <a:off x="2367288" y="543340"/>
            <a:ext cx="1545103" cy="369332"/>
          </a:xfrm>
          <a:prstGeom prst="rect">
            <a:avLst/>
          </a:prstGeom>
          <a:noFill/>
        </p:spPr>
        <p:txBody>
          <a:bodyPr wrap="none" rtlCol="0">
            <a:spAutoFit/>
          </a:bodyPr>
          <a:lstStyle/>
          <a:p>
            <a:r>
              <a:rPr lang="en-US" dirty="0"/>
              <a:t>Compensation</a:t>
            </a:r>
          </a:p>
        </p:txBody>
      </p:sp>
      <p:sp>
        <p:nvSpPr>
          <p:cNvPr id="16" name="TextBox 15">
            <a:extLst>
              <a:ext uri="{FF2B5EF4-FFF2-40B4-BE49-F238E27FC236}">
                <a16:creationId xmlns:a16="http://schemas.microsoft.com/office/drawing/2014/main" id="{2B09B68C-41FE-8CA3-B2FB-9416BCEDFE99}"/>
              </a:ext>
            </a:extLst>
          </p:cNvPr>
          <p:cNvSpPr txBox="1"/>
          <p:nvPr/>
        </p:nvSpPr>
        <p:spPr>
          <a:xfrm>
            <a:off x="1847850" y="3319372"/>
            <a:ext cx="833433" cy="369332"/>
          </a:xfrm>
          <a:prstGeom prst="rect">
            <a:avLst/>
          </a:prstGeom>
          <a:noFill/>
        </p:spPr>
        <p:txBody>
          <a:bodyPr wrap="none" rtlCol="0">
            <a:spAutoFit/>
          </a:bodyPr>
          <a:lstStyle/>
          <a:p>
            <a:r>
              <a:rPr lang="en-US" dirty="0"/>
              <a:t>CODEX</a:t>
            </a:r>
          </a:p>
        </p:txBody>
      </p:sp>
      <p:graphicFrame>
        <p:nvGraphicFramePr>
          <p:cNvPr id="17" name="Object 16">
            <a:extLst>
              <a:ext uri="{FF2B5EF4-FFF2-40B4-BE49-F238E27FC236}">
                <a16:creationId xmlns:a16="http://schemas.microsoft.com/office/drawing/2014/main" id="{CC89EF98-E375-1640-B24F-6CA68CB61E78}"/>
              </a:ext>
            </a:extLst>
          </p:cNvPr>
          <p:cNvGraphicFramePr>
            <a:graphicFrameLocks noChangeAspect="1"/>
          </p:cNvGraphicFramePr>
          <p:nvPr>
            <p:extLst>
              <p:ext uri="{D42A27DB-BD31-4B8C-83A1-F6EECF244321}">
                <p14:modId xmlns:p14="http://schemas.microsoft.com/office/powerpoint/2010/main" val="1411115659"/>
              </p:ext>
            </p:extLst>
          </p:nvPr>
        </p:nvGraphicFramePr>
        <p:xfrm>
          <a:off x="5562600" y="3688704"/>
          <a:ext cx="5648325" cy="2960615"/>
        </p:xfrm>
        <a:graphic>
          <a:graphicData uri="http://schemas.openxmlformats.org/presentationml/2006/ole">
            <mc:AlternateContent xmlns:mc="http://schemas.openxmlformats.org/markup-compatibility/2006">
              <mc:Choice xmlns:v="urn:schemas-microsoft-com:vml" Requires="v">
                <p:oleObj name="Bitmap Image" r:id="rId6" imgW="6505560" imgH="3409920" progId="PBrush">
                  <p:embed/>
                </p:oleObj>
              </mc:Choice>
              <mc:Fallback>
                <p:oleObj name="Bitmap Image" r:id="rId6" imgW="6505560" imgH="3409920" progId="PBrush">
                  <p:embed/>
                  <p:pic>
                    <p:nvPicPr>
                      <p:cNvPr id="11" name="Object 10">
                        <a:extLst>
                          <a:ext uri="{FF2B5EF4-FFF2-40B4-BE49-F238E27FC236}">
                            <a16:creationId xmlns:a16="http://schemas.microsoft.com/office/drawing/2014/main" id="{DC6FC0E0-BE13-1B6A-1450-DDAE0FB52F30}"/>
                          </a:ext>
                        </a:extLst>
                      </p:cNvPr>
                      <p:cNvPicPr/>
                      <p:nvPr/>
                    </p:nvPicPr>
                    <p:blipFill>
                      <a:blip r:embed="rId7"/>
                      <a:stretch>
                        <a:fillRect/>
                      </a:stretch>
                    </p:blipFill>
                    <p:spPr>
                      <a:xfrm>
                        <a:off x="5562600" y="3688704"/>
                        <a:ext cx="5648325" cy="2960615"/>
                      </a:xfrm>
                      <a:prstGeom prst="rect">
                        <a:avLst/>
                      </a:prstGeom>
                    </p:spPr>
                  </p:pic>
                </p:oleObj>
              </mc:Fallback>
            </mc:AlternateContent>
          </a:graphicData>
        </a:graphic>
      </p:graphicFrame>
      <p:sp>
        <p:nvSpPr>
          <p:cNvPr id="18" name="TextBox 17">
            <a:extLst>
              <a:ext uri="{FF2B5EF4-FFF2-40B4-BE49-F238E27FC236}">
                <a16:creationId xmlns:a16="http://schemas.microsoft.com/office/drawing/2014/main" id="{199A5BFD-3185-9897-83A3-A2607EE8DC34}"/>
              </a:ext>
            </a:extLst>
          </p:cNvPr>
          <p:cNvSpPr txBox="1"/>
          <p:nvPr/>
        </p:nvSpPr>
        <p:spPr>
          <a:xfrm>
            <a:off x="8367712" y="3244334"/>
            <a:ext cx="776046" cy="369332"/>
          </a:xfrm>
          <a:prstGeom prst="rect">
            <a:avLst/>
          </a:prstGeom>
          <a:noFill/>
        </p:spPr>
        <p:txBody>
          <a:bodyPr wrap="none" rtlCol="0">
            <a:spAutoFit/>
          </a:bodyPr>
          <a:lstStyle/>
          <a:p>
            <a:r>
              <a:rPr lang="en-US" dirty="0" err="1"/>
              <a:t>CyTOF</a:t>
            </a:r>
            <a:endParaRPr lang="en-US" dirty="0"/>
          </a:p>
        </p:txBody>
      </p:sp>
    </p:spTree>
    <p:extLst>
      <p:ext uri="{BB962C8B-B14F-4D97-AF65-F5344CB8AC3E}">
        <p14:creationId xmlns:p14="http://schemas.microsoft.com/office/powerpoint/2010/main" val="7313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C2EA6-D478-4C39-9F1E-A414A71FFBD8}"/>
              </a:ext>
            </a:extLst>
          </p:cNvPr>
          <p:cNvSpPr>
            <a:spLocks noGrp="1"/>
          </p:cNvSpPr>
          <p:nvPr>
            <p:ph type="title"/>
          </p:nvPr>
        </p:nvSpPr>
        <p:spPr>
          <a:xfrm>
            <a:off x="0" y="0"/>
            <a:ext cx="10515600" cy="540397"/>
          </a:xfrm>
        </p:spPr>
        <p:txBody>
          <a:bodyPr>
            <a:normAutofit fontScale="90000"/>
          </a:bodyPr>
          <a:lstStyle/>
          <a:p>
            <a:r>
              <a:rPr lang="en-US" dirty="0"/>
              <a:t>Multiplexing Methods</a:t>
            </a:r>
          </a:p>
        </p:txBody>
      </p:sp>
      <p:graphicFrame>
        <p:nvGraphicFramePr>
          <p:cNvPr id="13" name="Object 12">
            <a:extLst>
              <a:ext uri="{FF2B5EF4-FFF2-40B4-BE49-F238E27FC236}">
                <a16:creationId xmlns:a16="http://schemas.microsoft.com/office/drawing/2014/main" id="{108A8D23-957D-1FF4-D79E-57F981E14D3A}"/>
              </a:ext>
            </a:extLst>
          </p:cNvPr>
          <p:cNvGraphicFramePr>
            <a:graphicFrameLocks noChangeAspect="1"/>
          </p:cNvGraphicFramePr>
          <p:nvPr>
            <p:extLst>
              <p:ext uri="{D42A27DB-BD31-4B8C-83A1-F6EECF244321}">
                <p14:modId xmlns:p14="http://schemas.microsoft.com/office/powerpoint/2010/main" val="919796902"/>
              </p:ext>
            </p:extLst>
          </p:nvPr>
        </p:nvGraphicFramePr>
        <p:xfrm>
          <a:off x="2714625" y="923925"/>
          <a:ext cx="8430960" cy="2328429"/>
        </p:xfrm>
        <a:graphic>
          <a:graphicData uri="http://schemas.openxmlformats.org/presentationml/2006/ole">
            <mc:AlternateContent xmlns:mc="http://schemas.openxmlformats.org/markup-compatibility/2006">
              <mc:Choice xmlns:v="urn:schemas-microsoft-com:vml" Requires="v">
                <p:oleObj name="Bitmap Image" r:id="rId2" imgW="6276960" imgH="1733400" progId="PBrush">
                  <p:embed/>
                </p:oleObj>
              </mc:Choice>
              <mc:Fallback>
                <p:oleObj name="Bitmap Image" r:id="rId2" imgW="6276960" imgH="1733400" progId="PBrush">
                  <p:embed/>
                  <p:pic>
                    <p:nvPicPr>
                      <p:cNvPr id="13" name="Object 12">
                        <a:extLst>
                          <a:ext uri="{FF2B5EF4-FFF2-40B4-BE49-F238E27FC236}">
                            <a16:creationId xmlns:a16="http://schemas.microsoft.com/office/drawing/2014/main" id="{108A8D23-957D-1FF4-D79E-57F981E14D3A}"/>
                          </a:ext>
                        </a:extLst>
                      </p:cNvPr>
                      <p:cNvPicPr/>
                      <p:nvPr/>
                    </p:nvPicPr>
                    <p:blipFill>
                      <a:blip r:embed="rId3"/>
                      <a:stretch>
                        <a:fillRect/>
                      </a:stretch>
                    </p:blipFill>
                    <p:spPr>
                      <a:xfrm>
                        <a:off x="2714625" y="923925"/>
                        <a:ext cx="8430960" cy="2328429"/>
                      </a:xfrm>
                      <a:prstGeom prst="rect">
                        <a:avLst/>
                      </a:prstGeom>
                    </p:spPr>
                  </p:pic>
                </p:oleObj>
              </mc:Fallback>
            </mc:AlternateContent>
          </a:graphicData>
        </a:graphic>
      </p:graphicFrame>
      <p:sp>
        <p:nvSpPr>
          <p:cNvPr id="3" name="TextBox 2">
            <a:extLst>
              <a:ext uri="{FF2B5EF4-FFF2-40B4-BE49-F238E27FC236}">
                <a16:creationId xmlns:a16="http://schemas.microsoft.com/office/drawing/2014/main" id="{0BEC2AF1-2CEC-EE4E-2E6D-4A89D9328224}"/>
              </a:ext>
            </a:extLst>
          </p:cNvPr>
          <p:cNvSpPr txBox="1"/>
          <p:nvPr/>
        </p:nvSpPr>
        <p:spPr>
          <a:xfrm>
            <a:off x="180975" y="1718807"/>
            <a:ext cx="2715615" cy="369332"/>
          </a:xfrm>
          <a:prstGeom prst="rect">
            <a:avLst/>
          </a:prstGeom>
          <a:noFill/>
        </p:spPr>
        <p:txBody>
          <a:bodyPr wrap="none" rtlCol="0">
            <a:spAutoFit/>
          </a:bodyPr>
          <a:lstStyle/>
          <a:p>
            <a:r>
              <a:rPr lang="en-US" dirty="0"/>
              <a:t>Amplification and stripping</a:t>
            </a:r>
          </a:p>
        </p:txBody>
      </p:sp>
      <p:graphicFrame>
        <p:nvGraphicFramePr>
          <p:cNvPr id="9" name="Object 8">
            <a:extLst>
              <a:ext uri="{FF2B5EF4-FFF2-40B4-BE49-F238E27FC236}">
                <a16:creationId xmlns:a16="http://schemas.microsoft.com/office/drawing/2014/main" id="{132D0FEA-ED2D-CDA5-3F1E-876F0C2139F5}"/>
              </a:ext>
            </a:extLst>
          </p:cNvPr>
          <p:cNvGraphicFramePr>
            <a:graphicFrameLocks noChangeAspect="1"/>
          </p:cNvGraphicFramePr>
          <p:nvPr>
            <p:extLst>
              <p:ext uri="{D42A27DB-BD31-4B8C-83A1-F6EECF244321}">
                <p14:modId xmlns:p14="http://schemas.microsoft.com/office/powerpoint/2010/main" val="176026629"/>
              </p:ext>
            </p:extLst>
          </p:nvPr>
        </p:nvGraphicFramePr>
        <p:xfrm>
          <a:off x="2896590" y="3597761"/>
          <a:ext cx="6947993" cy="2916764"/>
        </p:xfrm>
        <a:graphic>
          <a:graphicData uri="http://schemas.openxmlformats.org/presentationml/2006/ole">
            <mc:AlternateContent xmlns:mc="http://schemas.openxmlformats.org/markup-compatibility/2006">
              <mc:Choice xmlns:v="urn:schemas-microsoft-com:vml" Requires="v">
                <p:oleObj name="Bitmap Image" r:id="rId4" imgW="7601040" imgH="3191040" progId="PBrush">
                  <p:embed/>
                </p:oleObj>
              </mc:Choice>
              <mc:Fallback>
                <p:oleObj name="Bitmap Image" r:id="rId4" imgW="7601040" imgH="3191040" progId="PBrush">
                  <p:embed/>
                  <p:pic>
                    <p:nvPicPr>
                      <p:cNvPr id="4" name="Object 3">
                        <a:extLst>
                          <a:ext uri="{FF2B5EF4-FFF2-40B4-BE49-F238E27FC236}">
                            <a16:creationId xmlns:a16="http://schemas.microsoft.com/office/drawing/2014/main" id="{A0F4187B-E256-AF73-6E52-230E0049C175}"/>
                          </a:ext>
                        </a:extLst>
                      </p:cNvPr>
                      <p:cNvPicPr/>
                      <p:nvPr/>
                    </p:nvPicPr>
                    <p:blipFill>
                      <a:blip r:embed="rId5"/>
                      <a:stretch>
                        <a:fillRect/>
                      </a:stretch>
                    </p:blipFill>
                    <p:spPr>
                      <a:xfrm>
                        <a:off x="2896590" y="3597761"/>
                        <a:ext cx="6947993" cy="2916764"/>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584D94CB-4DDD-1A85-9CA7-49B54160F843}"/>
              </a:ext>
            </a:extLst>
          </p:cNvPr>
          <p:cNvSpPr txBox="1"/>
          <p:nvPr/>
        </p:nvSpPr>
        <p:spPr>
          <a:xfrm>
            <a:off x="984831" y="4769862"/>
            <a:ext cx="699230" cy="369332"/>
          </a:xfrm>
          <a:prstGeom prst="rect">
            <a:avLst/>
          </a:prstGeom>
          <a:noFill/>
        </p:spPr>
        <p:txBody>
          <a:bodyPr wrap="none" rtlCol="0">
            <a:spAutoFit/>
          </a:bodyPr>
          <a:lstStyle/>
          <a:p>
            <a:r>
              <a:rPr lang="en-US" dirty="0"/>
              <a:t>CyCIF</a:t>
            </a:r>
          </a:p>
        </p:txBody>
      </p:sp>
    </p:spTree>
    <p:extLst>
      <p:ext uri="{BB962C8B-B14F-4D97-AF65-F5344CB8AC3E}">
        <p14:creationId xmlns:p14="http://schemas.microsoft.com/office/powerpoint/2010/main" val="267751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7C12F-7707-8FC8-28BD-37356FA948BD}"/>
              </a:ext>
            </a:extLst>
          </p:cNvPr>
          <p:cNvSpPr>
            <a:spLocks noGrp="1"/>
          </p:cNvSpPr>
          <p:nvPr>
            <p:ph type="title"/>
          </p:nvPr>
        </p:nvSpPr>
        <p:spPr>
          <a:xfrm>
            <a:off x="838200" y="131762"/>
            <a:ext cx="10515600" cy="549275"/>
          </a:xfrm>
        </p:spPr>
        <p:txBody>
          <a:bodyPr>
            <a:normAutofit fontScale="90000"/>
          </a:bodyPr>
          <a:lstStyle/>
          <a:p>
            <a:r>
              <a:rPr lang="en-US" dirty="0"/>
              <a:t>Pros Cons</a:t>
            </a:r>
          </a:p>
        </p:txBody>
      </p:sp>
      <p:graphicFrame>
        <p:nvGraphicFramePr>
          <p:cNvPr id="7" name="Table 7">
            <a:extLst>
              <a:ext uri="{FF2B5EF4-FFF2-40B4-BE49-F238E27FC236}">
                <a16:creationId xmlns:a16="http://schemas.microsoft.com/office/drawing/2014/main" id="{CBAA7C7E-9FD1-3FFB-5C57-FF82476FF496}"/>
              </a:ext>
            </a:extLst>
          </p:cNvPr>
          <p:cNvGraphicFramePr>
            <a:graphicFrameLocks noGrp="1"/>
          </p:cNvGraphicFramePr>
          <p:nvPr>
            <p:extLst>
              <p:ext uri="{D42A27DB-BD31-4B8C-83A1-F6EECF244321}">
                <p14:modId xmlns:p14="http://schemas.microsoft.com/office/powerpoint/2010/main" val="4163478836"/>
              </p:ext>
            </p:extLst>
          </p:nvPr>
        </p:nvGraphicFramePr>
        <p:xfrm>
          <a:off x="1587499" y="1600200"/>
          <a:ext cx="9017001" cy="4257887"/>
        </p:xfrm>
        <a:graphic>
          <a:graphicData uri="http://schemas.openxmlformats.org/drawingml/2006/table">
            <a:tbl>
              <a:tblPr firstRow="1" bandRow="1">
                <a:tableStyleId>{5C22544A-7EE6-4342-B048-85BDC9FD1C3A}</a:tableStyleId>
              </a:tblPr>
              <a:tblGrid>
                <a:gridCol w="3005667">
                  <a:extLst>
                    <a:ext uri="{9D8B030D-6E8A-4147-A177-3AD203B41FA5}">
                      <a16:colId xmlns:a16="http://schemas.microsoft.com/office/drawing/2014/main" val="1634702621"/>
                    </a:ext>
                  </a:extLst>
                </a:gridCol>
                <a:gridCol w="3005667">
                  <a:extLst>
                    <a:ext uri="{9D8B030D-6E8A-4147-A177-3AD203B41FA5}">
                      <a16:colId xmlns:a16="http://schemas.microsoft.com/office/drawing/2014/main" val="4104232662"/>
                    </a:ext>
                  </a:extLst>
                </a:gridCol>
                <a:gridCol w="3005667">
                  <a:extLst>
                    <a:ext uri="{9D8B030D-6E8A-4147-A177-3AD203B41FA5}">
                      <a16:colId xmlns:a16="http://schemas.microsoft.com/office/drawing/2014/main" val="2859351096"/>
                    </a:ext>
                  </a:extLst>
                </a:gridCol>
              </a:tblGrid>
              <a:tr h="441514">
                <a:tc>
                  <a:txBody>
                    <a:bodyPr/>
                    <a:lstStyle/>
                    <a:p>
                      <a:r>
                        <a:rPr lang="en-US" dirty="0"/>
                        <a:t>Method</a:t>
                      </a:r>
                    </a:p>
                  </a:txBody>
                  <a:tcPr/>
                </a:tc>
                <a:tc>
                  <a:txBody>
                    <a:bodyPr/>
                    <a:lstStyle/>
                    <a:p>
                      <a:r>
                        <a:rPr lang="en-US" dirty="0"/>
                        <a:t>Pros</a:t>
                      </a:r>
                    </a:p>
                  </a:txBody>
                  <a:tcPr/>
                </a:tc>
                <a:tc>
                  <a:txBody>
                    <a:bodyPr/>
                    <a:lstStyle/>
                    <a:p>
                      <a:r>
                        <a:rPr lang="en-US" dirty="0"/>
                        <a:t>Cons</a:t>
                      </a:r>
                    </a:p>
                  </a:txBody>
                  <a:tcPr/>
                </a:tc>
                <a:extLst>
                  <a:ext uri="{0D108BD9-81ED-4DB2-BD59-A6C34878D82A}">
                    <a16:rowId xmlns:a16="http://schemas.microsoft.com/office/drawing/2014/main" val="3778269771"/>
                  </a:ext>
                </a:extLst>
              </a:tr>
              <a:tr h="762065">
                <a:tc>
                  <a:txBody>
                    <a:bodyPr/>
                    <a:lstStyle/>
                    <a:p>
                      <a:r>
                        <a:rPr lang="en-US" dirty="0"/>
                        <a:t>Compensation</a:t>
                      </a:r>
                    </a:p>
                  </a:txBody>
                  <a:tcPr/>
                </a:tc>
                <a:tc>
                  <a:txBody>
                    <a:bodyPr/>
                    <a:lstStyle/>
                    <a:p>
                      <a:r>
                        <a:rPr lang="en-US" dirty="0"/>
                        <a:t>Easy, no extra reagents</a:t>
                      </a:r>
                    </a:p>
                  </a:txBody>
                  <a:tcPr/>
                </a:tc>
                <a:tc>
                  <a:txBody>
                    <a:bodyPr/>
                    <a:lstStyle/>
                    <a:p>
                      <a:r>
                        <a:rPr lang="en-US" dirty="0"/>
                        <a:t>Max 7-8 markers, inaccurate</a:t>
                      </a:r>
                    </a:p>
                  </a:txBody>
                  <a:tcPr/>
                </a:tc>
                <a:extLst>
                  <a:ext uri="{0D108BD9-81ED-4DB2-BD59-A6C34878D82A}">
                    <a16:rowId xmlns:a16="http://schemas.microsoft.com/office/drawing/2014/main" val="20892257"/>
                  </a:ext>
                </a:extLst>
              </a:tr>
              <a:tr h="762065">
                <a:tc>
                  <a:txBody>
                    <a:bodyPr/>
                    <a:lstStyle/>
                    <a:p>
                      <a:r>
                        <a:rPr lang="en-US" dirty="0"/>
                        <a:t>CODEX</a:t>
                      </a:r>
                    </a:p>
                  </a:txBody>
                  <a:tcPr/>
                </a:tc>
                <a:tc>
                  <a:txBody>
                    <a:bodyPr/>
                    <a:lstStyle/>
                    <a:p>
                      <a:r>
                        <a:rPr lang="en-US" dirty="0"/>
                        <a:t>Well validated and operating</a:t>
                      </a:r>
                    </a:p>
                  </a:txBody>
                  <a:tcPr/>
                </a:tc>
                <a:tc>
                  <a:txBody>
                    <a:bodyPr/>
                    <a:lstStyle/>
                    <a:p>
                      <a:r>
                        <a:rPr lang="en-US" dirty="0"/>
                        <a:t>Expensive, custom complexes required</a:t>
                      </a:r>
                    </a:p>
                  </a:txBody>
                  <a:tcPr/>
                </a:tc>
                <a:extLst>
                  <a:ext uri="{0D108BD9-81ED-4DB2-BD59-A6C34878D82A}">
                    <a16:rowId xmlns:a16="http://schemas.microsoft.com/office/drawing/2014/main" val="729181231"/>
                  </a:ext>
                </a:extLst>
              </a:tr>
              <a:tr h="441514">
                <a:tc>
                  <a:txBody>
                    <a:bodyPr/>
                    <a:lstStyle/>
                    <a:p>
                      <a:r>
                        <a:rPr lang="en-US" dirty="0"/>
                        <a:t>Stripping</a:t>
                      </a:r>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779877743"/>
                  </a:ext>
                </a:extLst>
              </a:tr>
              <a:tr h="1088664">
                <a:tc>
                  <a:txBody>
                    <a:bodyPr/>
                    <a:lstStyle/>
                    <a:p>
                      <a:r>
                        <a:rPr lang="en-US" dirty="0" err="1"/>
                        <a:t>CyTOF</a:t>
                      </a:r>
                      <a:endParaRPr lang="en-US" dirty="0"/>
                    </a:p>
                  </a:txBody>
                  <a:tcPr/>
                </a:tc>
                <a:tc>
                  <a:txBody>
                    <a:bodyPr/>
                    <a:lstStyle/>
                    <a:p>
                      <a:r>
                        <a:rPr lang="en-US" dirty="0"/>
                        <a:t>No cycles</a:t>
                      </a:r>
                    </a:p>
                  </a:txBody>
                  <a:tcPr/>
                </a:tc>
                <a:tc>
                  <a:txBody>
                    <a:bodyPr/>
                    <a:lstStyle/>
                    <a:p>
                      <a:r>
                        <a:rPr lang="en-US" dirty="0"/>
                        <a:t>Very expensive for machine, custom complexes</a:t>
                      </a:r>
                    </a:p>
                  </a:txBody>
                  <a:tcPr/>
                </a:tc>
                <a:extLst>
                  <a:ext uri="{0D108BD9-81ED-4DB2-BD59-A6C34878D82A}">
                    <a16:rowId xmlns:a16="http://schemas.microsoft.com/office/drawing/2014/main" val="181363683"/>
                  </a:ext>
                </a:extLst>
              </a:tr>
              <a:tr h="762065">
                <a:tc>
                  <a:txBody>
                    <a:bodyPr/>
                    <a:lstStyle/>
                    <a:p>
                      <a:r>
                        <a:rPr lang="en-US" dirty="0"/>
                        <a:t>CyCIF</a:t>
                      </a:r>
                    </a:p>
                  </a:txBody>
                  <a:tcPr/>
                </a:tc>
                <a:tc>
                  <a:txBody>
                    <a:bodyPr/>
                    <a:lstStyle/>
                    <a:p>
                      <a:r>
                        <a:rPr lang="en-US" dirty="0"/>
                        <a:t>Cheap, readily available complexes and reagents</a:t>
                      </a:r>
                    </a:p>
                  </a:txBody>
                  <a:tcPr/>
                </a:tc>
                <a:tc>
                  <a:txBody>
                    <a:bodyPr/>
                    <a:lstStyle/>
                    <a:p>
                      <a:r>
                        <a:rPr lang="en-US" dirty="0"/>
                        <a:t>Labor intensive and slow</a:t>
                      </a:r>
                    </a:p>
                  </a:txBody>
                  <a:tcPr/>
                </a:tc>
                <a:extLst>
                  <a:ext uri="{0D108BD9-81ED-4DB2-BD59-A6C34878D82A}">
                    <a16:rowId xmlns:a16="http://schemas.microsoft.com/office/drawing/2014/main" val="4025245509"/>
                  </a:ext>
                </a:extLst>
              </a:tr>
            </a:tbl>
          </a:graphicData>
        </a:graphic>
      </p:graphicFrame>
    </p:spTree>
    <p:extLst>
      <p:ext uri="{BB962C8B-B14F-4D97-AF65-F5344CB8AC3E}">
        <p14:creationId xmlns:p14="http://schemas.microsoft.com/office/powerpoint/2010/main" val="21852762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E8BD1AF1-1CEF-B742-1FA5-031019DA9BC5}"/>
              </a:ext>
            </a:extLst>
          </p:cNvPr>
          <p:cNvGraphicFramePr>
            <a:graphicFrameLocks noChangeAspect="1"/>
          </p:cNvGraphicFramePr>
          <p:nvPr>
            <p:extLst>
              <p:ext uri="{D42A27DB-BD31-4B8C-83A1-F6EECF244321}">
                <p14:modId xmlns:p14="http://schemas.microsoft.com/office/powerpoint/2010/main" val="3390082709"/>
              </p:ext>
            </p:extLst>
          </p:nvPr>
        </p:nvGraphicFramePr>
        <p:xfrm>
          <a:off x="6720104" y="1890712"/>
          <a:ext cx="3486150" cy="3343275"/>
        </p:xfrm>
        <a:graphic>
          <a:graphicData uri="http://schemas.openxmlformats.org/presentationml/2006/ole">
            <mc:AlternateContent xmlns:mc="http://schemas.openxmlformats.org/markup-compatibility/2006">
              <mc:Choice xmlns:v="urn:schemas-microsoft-com:vml" Requires="v">
                <p:oleObj name="Bitmap Image" r:id="rId2" imgW="3486240" imgH="3343320" progId="PBrush">
                  <p:embed/>
                </p:oleObj>
              </mc:Choice>
              <mc:Fallback>
                <p:oleObj name="Bitmap Image" r:id="rId2" imgW="3486240" imgH="3343320" progId="PBrush">
                  <p:embed/>
                  <p:pic>
                    <p:nvPicPr>
                      <p:cNvPr id="4" name="Object 3">
                        <a:extLst>
                          <a:ext uri="{FF2B5EF4-FFF2-40B4-BE49-F238E27FC236}">
                            <a16:creationId xmlns:a16="http://schemas.microsoft.com/office/drawing/2014/main" id="{F0408AD5-F1D1-B4BD-ACD1-DCD8116D9A0D}"/>
                          </a:ext>
                        </a:extLst>
                      </p:cNvPr>
                      <p:cNvPicPr/>
                      <p:nvPr/>
                    </p:nvPicPr>
                    <p:blipFill>
                      <a:blip r:embed="rId3"/>
                      <a:stretch>
                        <a:fillRect/>
                      </a:stretch>
                    </p:blipFill>
                    <p:spPr>
                      <a:xfrm>
                        <a:off x="6720104" y="1890712"/>
                        <a:ext cx="3486150" cy="3343275"/>
                      </a:xfrm>
                      <a:prstGeom prst="rect">
                        <a:avLst/>
                      </a:prstGeom>
                    </p:spPr>
                  </p:pic>
                </p:oleObj>
              </mc:Fallback>
            </mc:AlternateContent>
          </a:graphicData>
        </a:graphic>
      </p:graphicFrame>
      <p:graphicFrame>
        <p:nvGraphicFramePr>
          <p:cNvPr id="7" name="Object 6">
            <a:extLst>
              <a:ext uri="{FF2B5EF4-FFF2-40B4-BE49-F238E27FC236}">
                <a16:creationId xmlns:a16="http://schemas.microsoft.com/office/drawing/2014/main" id="{5760C9AB-A30D-6B9A-1CCA-FC468B2D5130}"/>
              </a:ext>
            </a:extLst>
          </p:cNvPr>
          <p:cNvGraphicFramePr>
            <a:graphicFrameLocks noChangeAspect="1"/>
          </p:cNvGraphicFramePr>
          <p:nvPr>
            <p:extLst>
              <p:ext uri="{D42A27DB-BD31-4B8C-83A1-F6EECF244321}">
                <p14:modId xmlns:p14="http://schemas.microsoft.com/office/powerpoint/2010/main" val="4191000843"/>
              </p:ext>
            </p:extLst>
          </p:nvPr>
        </p:nvGraphicFramePr>
        <p:xfrm>
          <a:off x="9585249" y="5702085"/>
          <a:ext cx="495300" cy="600075"/>
        </p:xfrm>
        <a:graphic>
          <a:graphicData uri="http://schemas.openxmlformats.org/presentationml/2006/ole">
            <mc:AlternateContent xmlns:mc="http://schemas.openxmlformats.org/markup-compatibility/2006">
              <mc:Choice xmlns:v="urn:schemas-microsoft-com:vml" Requires="v">
                <p:oleObj name="Bitmap Image" r:id="rId4" imgW="495360" imgH="600120" progId="PBrush">
                  <p:embed/>
                </p:oleObj>
              </mc:Choice>
              <mc:Fallback>
                <p:oleObj name="Bitmap Image" r:id="rId4" imgW="495360" imgH="600120" progId="PBrush">
                  <p:embed/>
                  <p:pic>
                    <p:nvPicPr>
                      <p:cNvPr id="5" name="Object 4">
                        <a:extLst>
                          <a:ext uri="{FF2B5EF4-FFF2-40B4-BE49-F238E27FC236}">
                            <a16:creationId xmlns:a16="http://schemas.microsoft.com/office/drawing/2014/main" id="{9B90CD93-C239-FE90-57E5-D0307E36762A}"/>
                          </a:ext>
                        </a:extLst>
                      </p:cNvPr>
                      <p:cNvPicPr/>
                      <p:nvPr/>
                    </p:nvPicPr>
                    <p:blipFill>
                      <a:blip r:embed="rId5"/>
                      <a:stretch>
                        <a:fillRect/>
                      </a:stretch>
                    </p:blipFill>
                    <p:spPr>
                      <a:xfrm>
                        <a:off x="9585249" y="5702085"/>
                        <a:ext cx="495300" cy="600075"/>
                      </a:xfrm>
                      <a:prstGeom prst="rect">
                        <a:avLst/>
                      </a:prstGeom>
                    </p:spPr>
                  </p:pic>
                </p:oleObj>
              </mc:Fallback>
            </mc:AlternateContent>
          </a:graphicData>
        </a:graphic>
      </p:graphicFrame>
      <p:graphicFrame>
        <p:nvGraphicFramePr>
          <p:cNvPr id="8" name="Object 7">
            <a:extLst>
              <a:ext uri="{FF2B5EF4-FFF2-40B4-BE49-F238E27FC236}">
                <a16:creationId xmlns:a16="http://schemas.microsoft.com/office/drawing/2014/main" id="{06302418-F260-419A-77CE-BF7140A50B1E}"/>
              </a:ext>
            </a:extLst>
          </p:cNvPr>
          <p:cNvGraphicFramePr>
            <a:graphicFrameLocks noChangeAspect="1"/>
          </p:cNvGraphicFramePr>
          <p:nvPr>
            <p:extLst>
              <p:ext uri="{D42A27DB-BD31-4B8C-83A1-F6EECF244321}">
                <p14:modId xmlns:p14="http://schemas.microsoft.com/office/powerpoint/2010/main" val="838297106"/>
              </p:ext>
            </p:extLst>
          </p:nvPr>
        </p:nvGraphicFramePr>
        <p:xfrm>
          <a:off x="8473674" y="5780858"/>
          <a:ext cx="866775" cy="485775"/>
        </p:xfrm>
        <a:graphic>
          <a:graphicData uri="http://schemas.openxmlformats.org/presentationml/2006/ole">
            <mc:AlternateContent xmlns:mc="http://schemas.openxmlformats.org/markup-compatibility/2006">
              <mc:Choice xmlns:v="urn:schemas-microsoft-com:vml" Requires="v">
                <p:oleObj name="Bitmap Image" r:id="rId6" imgW="866880" imgH="485640" progId="PBrush">
                  <p:embed/>
                </p:oleObj>
              </mc:Choice>
              <mc:Fallback>
                <p:oleObj name="Bitmap Image" r:id="rId6" imgW="866880" imgH="485640" progId="PBrush">
                  <p:embed/>
                  <p:pic>
                    <p:nvPicPr>
                      <p:cNvPr id="0" name=""/>
                      <p:cNvPicPr/>
                      <p:nvPr/>
                    </p:nvPicPr>
                    <p:blipFill>
                      <a:blip r:embed="rId7"/>
                      <a:stretch>
                        <a:fillRect/>
                      </a:stretch>
                    </p:blipFill>
                    <p:spPr>
                      <a:xfrm>
                        <a:off x="8473674" y="5780858"/>
                        <a:ext cx="866775" cy="4857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62B8E0FA-914A-8D01-CF9D-CCF8FC55E878}"/>
              </a:ext>
            </a:extLst>
          </p:cNvPr>
          <p:cNvGraphicFramePr>
            <a:graphicFrameLocks noChangeAspect="1"/>
          </p:cNvGraphicFramePr>
          <p:nvPr>
            <p:extLst>
              <p:ext uri="{D42A27DB-BD31-4B8C-83A1-F6EECF244321}">
                <p14:modId xmlns:p14="http://schemas.microsoft.com/office/powerpoint/2010/main" val="2369701118"/>
              </p:ext>
            </p:extLst>
          </p:nvPr>
        </p:nvGraphicFramePr>
        <p:xfrm>
          <a:off x="7814236" y="5756614"/>
          <a:ext cx="638175" cy="590550"/>
        </p:xfrm>
        <a:graphic>
          <a:graphicData uri="http://schemas.openxmlformats.org/presentationml/2006/ole">
            <mc:AlternateContent xmlns:mc="http://schemas.openxmlformats.org/markup-compatibility/2006">
              <mc:Choice xmlns:v="urn:schemas-microsoft-com:vml" Requires="v">
                <p:oleObj name="Bitmap Image" r:id="rId8" imgW="638280" imgH="590400" progId="PBrush">
                  <p:embed/>
                </p:oleObj>
              </mc:Choice>
              <mc:Fallback>
                <p:oleObj name="Bitmap Image" r:id="rId8" imgW="638280" imgH="590400" progId="PBrush">
                  <p:embed/>
                  <p:pic>
                    <p:nvPicPr>
                      <p:cNvPr id="0" name=""/>
                      <p:cNvPicPr/>
                      <p:nvPr/>
                    </p:nvPicPr>
                    <p:blipFill>
                      <a:blip r:embed="rId9"/>
                      <a:stretch>
                        <a:fillRect/>
                      </a:stretch>
                    </p:blipFill>
                    <p:spPr>
                      <a:xfrm>
                        <a:off x="7814236" y="5756614"/>
                        <a:ext cx="638175" cy="590550"/>
                      </a:xfrm>
                      <a:prstGeom prst="rect">
                        <a:avLst/>
                      </a:prstGeom>
                    </p:spPr>
                  </p:pic>
                </p:oleObj>
              </mc:Fallback>
            </mc:AlternateContent>
          </a:graphicData>
        </a:graphic>
      </p:graphicFrame>
      <p:sp>
        <p:nvSpPr>
          <p:cNvPr id="25" name="TextBox 24">
            <a:extLst>
              <a:ext uri="{FF2B5EF4-FFF2-40B4-BE49-F238E27FC236}">
                <a16:creationId xmlns:a16="http://schemas.microsoft.com/office/drawing/2014/main" id="{C93C6030-0CB8-A61D-64CA-6BEFABD7A053}"/>
              </a:ext>
            </a:extLst>
          </p:cNvPr>
          <p:cNvSpPr txBox="1"/>
          <p:nvPr/>
        </p:nvSpPr>
        <p:spPr>
          <a:xfrm>
            <a:off x="10308310" y="2626315"/>
            <a:ext cx="989373" cy="646331"/>
          </a:xfrm>
          <a:prstGeom prst="rect">
            <a:avLst/>
          </a:prstGeom>
          <a:noFill/>
        </p:spPr>
        <p:txBody>
          <a:bodyPr wrap="none" rtlCol="0">
            <a:spAutoFit/>
          </a:bodyPr>
          <a:lstStyle/>
          <a:p>
            <a:r>
              <a:rPr lang="en-US" dirty="0">
                <a:solidFill>
                  <a:schemeClr val="bg1"/>
                </a:solidFill>
              </a:rPr>
              <a:t>63x</a:t>
            </a:r>
          </a:p>
          <a:p>
            <a:r>
              <a:rPr lang="en-US" dirty="0">
                <a:solidFill>
                  <a:schemeClr val="bg1"/>
                </a:solidFill>
              </a:rPr>
              <a:t>LSM 880</a:t>
            </a:r>
          </a:p>
        </p:txBody>
      </p:sp>
      <p:grpSp>
        <p:nvGrpSpPr>
          <p:cNvPr id="11" name="Group 10">
            <a:extLst>
              <a:ext uri="{FF2B5EF4-FFF2-40B4-BE49-F238E27FC236}">
                <a16:creationId xmlns:a16="http://schemas.microsoft.com/office/drawing/2014/main" id="{52FF9936-10ED-DC2E-CB30-074AD9C42CDF}"/>
              </a:ext>
            </a:extLst>
          </p:cNvPr>
          <p:cNvGrpSpPr/>
          <p:nvPr/>
        </p:nvGrpSpPr>
        <p:grpSpPr>
          <a:xfrm>
            <a:off x="5794497" y="436742"/>
            <a:ext cx="5798048" cy="5968637"/>
            <a:chOff x="6089772" y="521312"/>
            <a:chExt cx="5798048" cy="5968637"/>
          </a:xfrm>
        </p:grpSpPr>
        <p:sp>
          <p:nvSpPr>
            <p:cNvPr id="12" name="Freeform: Shape 11">
              <a:extLst>
                <a:ext uri="{FF2B5EF4-FFF2-40B4-BE49-F238E27FC236}">
                  <a16:creationId xmlns:a16="http://schemas.microsoft.com/office/drawing/2014/main" id="{1A2EFB63-5260-A872-B9EE-E854B108F331}"/>
                </a:ext>
              </a:extLst>
            </p:cNvPr>
            <p:cNvSpPr/>
            <p:nvPr/>
          </p:nvSpPr>
          <p:spPr>
            <a:xfrm>
              <a:off x="8813256" y="983365"/>
              <a:ext cx="1790330" cy="921137"/>
            </a:xfrm>
            <a:custGeom>
              <a:avLst/>
              <a:gdLst>
                <a:gd name="connsiteX0" fmla="*/ 0 w 1790330"/>
                <a:gd name="connsiteY0" fmla="*/ 0 h 921137"/>
                <a:gd name="connsiteX1" fmla="*/ 1790330 w 1790330"/>
                <a:gd name="connsiteY1" fmla="*/ 0 h 921137"/>
                <a:gd name="connsiteX2" fmla="*/ 1790330 w 1790330"/>
                <a:gd name="connsiteY2" fmla="*/ 921137 h 921137"/>
                <a:gd name="connsiteX3" fmla="*/ 0 w 1790330"/>
                <a:gd name="connsiteY3" fmla="*/ 921137 h 921137"/>
                <a:gd name="connsiteX4" fmla="*/ 0 w 1790330"/>
                <a:gd name="connsiteY4" fmla="*/ 0 h 9211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330" h="921137">
                  <a:moveTo>
                    <a:pt x="0" y="0"/>
                  </a:moveTo>
                  <a:lnTo>
                    <a:pt x="1790330" y="0"/>
                  </a:lnTo>
                  <a:lnTo>
                    <a:pt x="1790330" y="921137"/>
                  </a:lnTo>
                  <a:lnTo>
                    <a:pt x="0" y="92113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0640" tIns="40640" rIns="40640" bIns="40640" numCol="1" spcCol="1270" anchor="ctr" anchorCtr="0">
              <a:noAutofit/>
            </a:bodyPr>
            <a:lstStyle/>
            <a:p>
              <a:pPr marL="0" lvl="0" indent="0" algn="ctr" defTabSz="1422400">
                <a:lnSpc>
                  <a:spcPct val="90000"/>
                </a:lnSpc>
                <a:spcBef>
                  <a:spcPct val="0"/>
                </a:spcBef>
                <a:spcAft>
                  <a:spcPct val="35000"/>
                </a:spcAft>
                <a:buNone/>
              </a:pPr>
              <a:r>
                <a:rPr lang="en-US" sz="3200" kern="1200" dirty="0"/>
                <a:t>Location Return</a:t>
              </a:r>
            </a:p>
          </p:txBody>
        </p:sp>
        <p:sp>
          <p:nvSpPr>
            <p:cNvPr id="15" name="Arrow: Circular 14">
              <a:extLst>
                <a:ext uri="{FF2B5EF4-FFF2-40B4-BE49-F238E27FC236}">
                  <a16:creationId xmlns:a16="http://schemas.microsoft.com/office/drawing/2014/main" id="{65FFBC4C-F448-6C85-CD1E-658ECBCA12E1}"/>
                </a:ext>
              </a:extLst>
            </p:cNvPr>
            <p:cNvSpPr/>
            <p:nvPr/>
          </p:nvSpPr>
          <p:spPr>
            <a:xfrm>
              <a:off x="6519316" y="1121445"/>
              <a:ext cx="5368504" cy="5368504"/>
            </a:xfrm>
            <a:prstGeom prst="circularArrow">
              <a:avLst>
                <a:gd name="adj1" fmla="val 6901"/>
                <a:gd name="adj2" fmla="val 465273"/>
                <a:gd name="adj3" fmla="val 18648115"/>
                <a:gd name="adj4" fmla="val 18246498"/>
                <a:gd name="adj5" fmla="val 805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A981AB6A-2C45-F797-073C-480D5F49C487}"/>
                </a:ext>
              </a:extLst>
            </p:cNvPr>
            <p:cNvSpPr/>
            <p:nvPr/>
          </p:nvSpPr>
          <p:spPr>
            <a:xfrm>
              <a:off x="10283693" y="2283686"/>
              <a:ext cx="1346471" cy="805223"/>
            </a:xfrm>
            <a:custGeom>
              <a:avLst/>
              <a:gdLst>
                <a:gd name="connsiteX0" fmla="*/ 0 w 1346471"/>
                <a:gd name="connsiteY0" fmla="*/ 0 h 805223"/>
                <a:gd name="connsiteX1" fmla="*/ 1346471 w 1346471"/>
                <a:gd name="connsiteY1" fmla="*/ 0 h 805223"/>
                <a:gd name="connsiteX2" fmla="*/ 1346471 w 1346471"/>
                <a:gd name="connsiteY2" fmla="*/ 805223 h 805223"/>
                <a:gd name="connsiteX3" fmla="*/ 0 w 1346471"/>
                <a:gd name="connsiteY3" fmla="*/ 805223 h 805223"/>
                <a:gd name="connsiteX4" fmla="*/ 0 w 1346471"/>
                <a:gd name="connsiteY4" fmla="*/ 0 h 80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6471" h="805223">
                  <a:moveTo>
                    <a:pt x="0" y="0"/>
                  </a:moveTo>
                  <a:lnTo>
                    <a:pt x="1346471" y="0"/>
                  </a:lnTo>
                  <a:lnTo>
                    <a:pt x="1346471" y="805223"/>
                  </a:lnTo>
                  <a:lnTo>
                    <a:pt x="0" y="805223"/>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Image</a:t>
              </a:r>
            </a:p>
          </p:txBody>
        </p:sp>
        <p:sp>
          <p:nvSpPr>
            <p:cNvPr id="18" name="Arrow: Circular 17">
              <a:extLst>
                <a:ext uri="{FF2B5EF4-FFF2-40B4-BE49-F238E27FC236}">
                  <a16:creationId xmlns:a16="http://schemas.microsoft.com/office/drawing/2014/main" id="{0AE99C57-658E-538E-2457-5187FA60F5AD}"/>
                </a:ext>
              </a:extLst>
            </p:cNvPr>
            <p:cNvSpPr/>
            <p:nvPr/>
          </p:nvSpPr>
          <p:spPr>
            <a:xfrm>
              <a:off x="6089772" y="521312"/>
              <a:ext cx="5368504" cy="5368504"/>
            </a:xfrm>
            <a:prstGeom prst="circularArrow">
              <a:avLst>
                <a:gd name="adj1" fmla="val 6901"/>
                <a:gd name="adj2" fmla="val 465273"/>
                <a:gd name="adj3" fmla="val 2814216"/>
                <a:gd name="adj4" fmla="val 21424257"/>
                <a:gd name="adj5" fmla="val 805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6" name="Freeform: Shape 25">
              <a:extLst>
                <a:ext uri="{FF2B5EF4-FFF2-40B4-BE49-F238E27FC236}">
                  <a16:creationId xmlns:a16="http://schemas.microsoft.com/office/drawing/2014/main" id="{4C144CE6-3197-FB25-0DB9-D542CF772673}"/>
                </a:ext>
              </a:extLst>
            </p:cNvPr>
            <p:cNvSpPr/>
            <p:nvPr/>
          </p:nvSpPr>
          <p:spPr>
            <a:xfrm>
              <a:off x="8194655" y="4903248"/>
              <a:ext cx="1899917" cy="1209202"/>
            </a:xfrm>
            <a:custGeom>
              <a:avLst/>
              <a:gdLst>
                <a:gd name="connsiteX0" fmla="*/ 0 w 1899917"/>
                <a:gd name="connsiteY0" fmla="*/ 0 h 1209202"/>
                <a:gd name="connsiteX1" fmla="*/ 1899917 w 1899917"/>
                <a:gd name="connsiteY1" fmla="*/ 0 h 1209202"/>
                <a:gd name="connsiteX2" fmla="*/ 1899917 w 1899917"/>
                <a:gd name="connsiteY2" fmla="*/ 1209202 h 1209202"/>
                <a:gd name="connsiteX3" fmla="*/ 0 w 1899917"/>
                <a:gd name="connsiteY3" fmla="*/ 1209202 h 1209202"/>
                <a:gd name="connsiteX4" fmla="*/ 0 w 1899917"/>
                <a:gd name="connsiteY4" fmla="*/ 0 h 1209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9917" h="1209202">
                  <a:moveTo>
                    <a:pt x="0" y="0"/>
                  </a:moveTo>
                  <a:lnTo>
                    <a:pt x="1899917" y="0"/>
                  </a:lnTo>
                  <a:lnTo>
                    <a:pt x="1899917" y="1209202"/>
                  </a:lnTo>
                  <a:lnTo>
                    <a:pt x="0" y="12092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Bleach</a:t>
              </a:r>
            </a:p>
          </p:txBody>
        </p:sp>
        <p:sp>
          <p:nvSpPr>
            <p:cNvPr id="27" name="Arrow: Circular 26">
              <a:extLst>
                <a:ext uri="{FF2B5EF4-FFF2-40B4-BE49-F238E27FC236}">
                  <a16:creationId xmlns:a16="http://schemas.microsoft.com/office/drawing/2014/main" id="{7AC94D8D-B7AB-E9DD-CFFD-8C7601FC1B8B}"/>
                </a:ext>
              </a:extLst>
            </p:cNvPr>
            <p:cNvSpPr/>
            <p:nvPr/>
          </p:nvSpPr>
          <p:spPr>
            <a:xfrm>
              <a:off x="6221427" y="613263"/>
              <a:ext cx="5368504" cy="5368504"/>
            </a:xfrm>
            <a:prstGeom prst="circularArrow">
              <a:avLst>
                <a:gd name="adj1" fmla="val 6901"/>
                <a:gd name="adj2" fmla="val 465273"/>
                <a:gd name="adj3" fmla="val 11228148"/>
                <a:gd name="adj4" fmla="val 6488825"/>
                <a:gd name="adj5" fmla="val 805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CD7CCE23-1582-3E98-0CCE-BDF3BA7EDC1B}"/>
                </a:ext>
              </a:extLst>
            </p:cNvPr>
            <p:cNvSpPr/>
            <p:nvPr/>
          </p:nvSpPr>
          <p:spPr>
            <a:xfrm>
              <a:off x="6503888" y="1214960"/>
              <a:ext cx="1280620" cy="1495919"/>
            </a:xfrm>
            <a:custGeom>
              <a:avLst/>
              <a:gdLst>
                <a:gd name="connsiteX0" fmla="*/ 0 w 1280620"/>
                <a:gd name="connsiteY0" fmla="*/ 0 h 1495919"/>
                <a:gd name="connsiteX1" fmla="*/ 1280620 w 1280620"/>
                <a:gd name="connsiteY1" fmla="*/ 0 h 1495919"/>
                <a:gd name="connsiteX2" fmla="*/ 1280620 w 1280620"/>
                <a:gd name="connsiteY2" fmla="*/ 1495919 h 1495919"/>
                <a:gd name="connsiteX3" fmla="*/ 0 w 1280620"/>
                <a:gd name="connsiteY3" fmla="*/ 1495919 h 1495919"/>
                <a:gd name="connsiteX4" fmla="*/ 0 w 1280620"/>
                <a:gd name="connsiteY4" fmla="*/ 0 h 1495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0620" h="1495919">
                  <a:moveTo>
                    <a:pt x="0" y="0"/>
                  </a:moveTo>
                  <a:lnTo>
                    <a:pt x="1280620" y="0"/>
                  </a:lnTo>
                  <a:lnTo>
                    <a:pt x="1280620" y="1495919"/>
                  </a:lnTo>
                  <a:lnTo>
                    <a:pt x="0" y="14959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600" kern="1200" dirty="0"/>
                <a:t>Stain</a:t>
              </a:r>
            </a:p>
          </p:txBody>
        </p:sp>
        <p:sp>
          <p:nvSpPr>
            <p:cNvPr id="29" name="Arrow: Circular 28">
              <a:extLst>
                <a:ext uri="{FF2B5EF4-FFF2-40B4-BE49-F238E27FC236}">
                  <a16:creationId xmlns:a16="http://schemas.microsoft.com/office/drawing/2014/main" id="{9A0924AF-0422-6C5E-18A1-AF75158CD2A8}"/>
                </a:ext>
              </a:extLst>
            </p:cNvPr>
            <p:cNvSpPr/>
            <p:nvPr/>
          </p:nvSpPr>
          <p:spPr>
            <a:xfrm>
              <a:off x="6136893" y="827646"/>
              <a:ext cx="5368504" cy="5368504"/>
            </a:xfrm>
            <a:prstGeom prst="circularArrow">
              <a:avLst>
                <a:gd name="adj1" fmla="val 6901"/>
                <a:gd name="adj2" fmla="val 465273"/>
                <a:gd name="adj3" fmla="val 15722847"/>
                <a:gd name="adj4" fmla="val 14579622"/>
                <a:gd name="adj5" fmla="val 8051"/>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graphicFrame>
        <p:nvGraphicFramePr>
          <p:cNvPr id="6" name="Object 5">
            <a:extLst>
              <a:ext uri="{FF2B5EF4-FFF2-40B4-BE49-F238E27FC236}">
                <a16:creationId xmlns:a16="http://schemas.microsoft.com/office/drawing/2014/main" id="{0FA05DB4-6A15-B0E9-ABD5-D0B0A1C1DA91}"/>
              </a:ext>
            </a:extLst>
          </p:cNvPr>
          <p:cNvGraphicFramePr>
            <a:graphicFrameLocks noChangeAspect="1"/>
          </p:cNvGraphicFramePr>
          <p:nvPr>
            <p:extLst>
              <p:ext uri="{D42A27DB-BD31-4B8C-83A1-F6EECF244321}">
                <p14:modId xmlns:p14="http://schemas.microsoft.com/office/powerpoint/2010/main" val="1548523759"/>
              </p:ext>
            </p:extLst>
          </p:nvPr>
        </p:nvGraphicFramePr>
        <p:xfrm>
          <a:off x="6618048" y="2190750"/>
          <a:ext cx="495300" cy="600075"/>
        </p:xfrm>
        <a:graphic>
          <a:graphicData uri="http://schemas.openxmlformats.org/presentationml/2006/ole">
            <mc:AlternateContent xmlns:mc="http://schemas.openxmlformats.org/markup-compatibility/2006">
              <mc:Choice xmlns:v="urn:schemas-microsoft-com:vml" Requires="v">
                <p:oleObj name="Bitmap Image" r:id="rId10" imgW="495360" imgH="600120" progId="PBrush">
                  <p:embed/>
                </p:oleObj>
              </mc:Choice>
              <mc:Fallback>
                <p:oleObj name="Bitmap Image" r:id="rId10" imgW="495360" imgH="600120" progId="PBrush">
                  <p:embed/>
                  <p:pic>
                    <p:nvPicPr>
                      <p:cNvPr id="5" name="Object 4">
                        <a:extLst>
                          <a:ext uri="{FF2B5EF4-FFF2-40B4-BE49-F238E27FC236}">
                            <a16:creationId xmlns:a16="http://schemas.microsoft.com/office/drawing/2014/main" id="{9B90CD93-C239-FE90-57E5-D0307E36762A}"/>
                          </a:ext>
                        </a:extLst>
                      </p:cNvPr>
                      <p:cNvPicPr/>
                      <p:nvPr/>
                    </p:nvPicPr>
                    <p:blipFill>
                      <a:blip r:embed="rId5"/>
                      <a:stretch>
                        <a:fillRect/>
                      </a:stretch>
                    </p:blipFill>
                    <p:spPr>
                      <a:xfrm>
                        <a:off x="6618048" y="2190750"/>
                        <a:ext cx="495300" cy="600075"/>
                      </a:xfrm>
                      <a:prstGeom prst="rect">
                        <a:avLst/>
                      </a:prstGeom>
                    </p:spPr>
                  </p:pic>
                </p:oleObj>
              </mc:Fallback>
            </mc:AlternateContent>
          </a:graphicData>
        </a:graphic>
      </p:graphicFrame>
      <p:pic>
        <p:nvPicPr>
          <p:cNvPr id="10" name="Graphic 9" descr="Microscope with solid fill">
            <a:extLst>
              <a:ext uri="{FF2B5EF4-FFF2-40B4-BE49-F238E27FC236}">
                <a16:creationId xmlns:a16="http://schemas.microsoft.com/office/drawing/2014/main" id="{ABD88046-48D1-3BF4-2E82-E3AC6992D68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1190524" y="2078383"/>
            <a:ext cx="914400" cy="914400"/>
          </a:xfrm>
          <a:prstGeom prst="rect">
            <a:avLst/>
          </a:prstGeom>
        </p:spPr>
      </p:pic>
      <p:sp>
        <p:nvSpPr>
          <p:cNvPr id="30" name="TextBox 29">
            <a:extLst>
              <a:ext uri="{FF2B5EF4-FFF2-40B4-BE49-F238E27FC236}">
                <a16:creationId xmlns:a16="http://schemas.microsoft.com/office/drawing/2014/main" id="{E3C71B93-C441-0484-E83C-430AE0BE21A6}"/>
              </a:ext>
            </a:extLst>
          </p:cNvPr>
          <p:cNvSpPr txBox="1"/>
          <p:nvPr/>
        </p:nvSpPr>
        <p:spPr>
          <a:xfrm>
            <a:off x="470073" y="3427328"/>
            <a:ext cx="4414798" cy="646331"/>
          </a:xfrm>
          <a:prstGeom prst="rect">
            <a:avLst/>
          </a:prstGeom>
          <a:noFill/>
        </p:spPr>
        <p:txBody>
          <a:bodyPr wrap="none" rtlCol="0">
            <a:spAutoFit/>
          </a:bodyPr>
          <a:lstStyle/>
          <a:p>
            <a:pPr marL="285750" indent="-285750">
              <a:buFont typeface="Arial" panose="020B0604020202020204" pitchFamily="34" charset="0"/>
              <a:buChar char="•"/>
            </a:pPr>
            <a:r>
              <a:rPr lang="en-US" dirty="0"/>
              <a:t>Total time with no labor: </a:t>
            </a:r>
            <a:r>
              <a:rPr lang="en-US" u="sng" dirty="0"/>
              <a:t>135-150 minutes</a:t>
            </a:r>
          </a:p>
          <a:p>
            <a:pPr marL="285750" indent="-285750">
              <a:buFont typeface="Arial" panose="020B0604020202020204" pitchFamily="34" charset="0"/>
              <a:buChar char="•"/>
            </a:pPr>
            <a:r>
              <a:rPr lang="en-US" dirty="0"/>
              <a:t>Realistic time with labor: </a:t>
            </a:r>
            <a:r>
              <a:rPr lang="en-US" u="sng" dirty="0"/>
              <a:t>4hrs</a:t>
            </a:r>
            <a:endParaRPr lang="en-US" dirty="0"/>
          </a:p>
        </p:txBody>
      </p:sp>
      <p:sp>
        <p:nvSpPr>
          <p:cNvPr id="32" name="TextBox 31">
            <a:extLst>
              <a:ext uri="{FF2B5EF4-FFF2-40B4-BE49-F238E27FC236}">
                <a16:creationId xmlns:a16="http://schemas.microsoft.com/office/drawing/2014/main" id="{FF7735D6-0CB7-AFB8-2158-CE5355A2D1C8}"/>
              </a:ext>
            </a:extLst>
          </p:cNvPr>
          <p:cNvSpPr txBox="1"/>
          <p:nvPr/>
        </p:nvSpPr>
        <p:spPr>
          <a:xfrm>
            <a:off x="295275" y="12970"/>
            <a:ext cx="4320222" cy="646331"/>
          </a:xfrm>
          <a:prstGeom prst="rect">
            <a:avLst/>
          </a:prstGeom>
          <a:noFill/>
        </p:spPr>
        <p:txBody>
          <a:bodyPr wrap="none" rtlCol="0">
            <a:spAutoFit/>
          </a:bodyPr>
          <a:lstStyle/>
          <a:p>
            <a:r>
              <a:rPr lang="en-US" sz="3600" dirty="0"/>
              <a:t>CyCIF step breakdown</a:t>
            </a:r>
          </a:p>
        </p:txBody>
      </p:sp>
    </p:spTree>
    <p:extLst>
      <p:ext uri="{BB962C8B-B14F-4D97-AF65-F5344CB8AC3E}">
        <p14:creationId xmlns:p14="http://schemas.microsoft.com/office/powerpoint/2010/main" val="6121537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13175-BB5D-4680-B7A9-6AE7AC61D316}"/>
              </a:ext>
            </a:extLst>
          </p:cNvPr>
          <p:cNvSpPr>
            <a:spLocks noGrp="1"/>
          </p:cNvSpPr>
          <p:nvPr>
            <p:ph type="title"/>
          </p:nvPr>
        </p:nvSpPr>
        <p:spPr>
          <a:xfrm>
            <a:off x="605286" y="140840"/>
            <a:ext cx="3061741" cy="577850"/>
          </a:xfrm>
        </p:spPr>
        <p:txBody>
          <a:bodyPr>
            <a:normAutofit fontScale="90000"/>
          </a:bodyPr>
          <a:lstStyle/>
          <a:p>
            <a:r>
              <a:rPr lang="en-US" dirty="0"/>
              <a:t>CyCIF Issues</a:t>
            </a:r>
          </a:p>
        </p:txBody>
      </p:sp>
      <p:sp>
        <p:nvSpPr>
          <p:cNvPr id="5" name="Content Placeholder 4">
            <a:extLst>
              <a:ext uri="{FF2B5EF4-FFF2-40B4-BE49-F238E27FC236}">
                <a16:creationId xmlns:a16="http://schemas.microsoft.com/office/drawing/2014/main" id="{2B9CA31E-424E-EEE1-82CE-8F66B1665451}"/>
              </a:ext>
            </a:extLst>
          </p:cNvPr>
          <p:cNvSpPr>
            <a:spLocks noGrp="1"/>
          </p:cNvSpPr>
          <p:nvPr>
            <p:ph idx="1"/>
          </p:nvPr>
        </p:nvSpPr>
        <p:spPr>
          <a:xfrm>
            <a:off x="0" y="945346"/>
            <a:ext cx="12192000" cy="577850"/>
          </a:xfrm>
        </p:spPr>
        <p:txBody>
          <a:bodyPr>
            <a:normAutofit/>
          </a:bodyPr>
          <a:lstStyle/>
          <a:p>
            <a:pPr marL="0" indent="0" algn="ctr">
              <a:buNone/>
            </a:pPr>
            <a:r>
              <a:rPr lang="en-US" sz="2400" dirty="0"/>
              <a:t>Labor barriers = long and tedious process</a:t>
            </a:r>
          </a:p>
        </p:txBody>
      </p:sp>
      <p:sp>
        <p:nvSpPr>
          <p:cNvPr id="6" name="TextBox 5">
            <a:extLst>
              <a:ext uri="{FF2B5EF4-FFF2-40B4-BE49-F238E27FC236}">
                <a16:creationId xmlns:a16="http://schemas.microsoft.com/office/drawing/2014/main" id="{63B71D44-245A-C50D-FCBA-EEE1B7279777}"/>
              </a:ext>
            </a:extLst>
          </p:cNvPr>
          <p:cNvSpPr txBox="1"/>
          <p:nvPr/>
        </p:nvSpPr>
        <p:spPr>
          <a:xfrm>
            <a:off x="1101571" y="2131123"/>
            <a:ext cx="2632131" cy="646331"/>
          </a:xfrm>
          <a:prstGeom prst="rect">
            <a:avLst/>
          </a:prstGeom>
          <a:noFill/>
        </p:spPr>
        <p:txBody>
          <a:bodyPr wrap="none" rtlCol="0">
            <a:spAutoFit/>
          </a:bodyPr>
          <a:lstStyle/>
          <a:p>
            <a:r>
              <a:rPr lang="en-US" dirty="0"/>
              <a:t>Getting back to same spot</a:t>
            </a:r>
          </a:p>
          <a:p>
            <a:r>
              <a:rPr lang="en-US" dirty="0"/>
              <a:t>(Fiducial mark method)</a:t>
            </a:r>
          </a:p>
        </p:txBody>
      </p:sp>
      <p:sp>
        <p:nvSpPr>
          <p:cNvPr id="7" name="TextBox 6">
            <a:extLst>
              <a:ext uri="{FF2B5EF4-FFF2-40B4-BE49-F238E27FC236}">
                <a16:creationId xmlns:a16="http://schemas.microsoft.com/office/drawing/2014/main" id="{996B3AAC-92F8-4C16-A2E0-E005A7CD4877}"/>
              </a:ext>
            </a:extLst>
          </p:cNvPr>
          <p:cNvSpPr txBox="1"/>
          <p:nvPr/>
        </p:nvSpPr>
        <p:spPr>
          <a:xfrm>
            <a:off x="8341995" y="2084956"/>
            <a:ext cx="1518301" cy="369332"/>
          </a:xfrm>
          <a:prstGeom prst="rect">
            <a:avLst/>
          </a:prstGeom>
          <a:noFill/>
        </p:spPr>
        <p:txBody>
          <a:bodyPr wrap="none" rtlCol="0">
            <a:spAutoFit/>
          </a:bodyPr>
          <a:lstStyle/>
          <a:p>
            <a:r>
              <a:rPr lang="en-US" dirty="0"/>
              <a:t>Cover Slipping</a:t>
            </a:r>
          </a:p>
        </p:txBody>
      </p:sp>
      <p:graphicFrame>
        <p:nvGraphicFramePr>
          <p:cNvPr id="13" name="Object 12">
            <a:extLst>
              <a:ext uri="{FF2B5EF4-FFF2-40B4-BE49-F238E27FC236}">
                <a16:creationId xmlns:a16="http://schemas.microsoft.com/office/drawing/2014/main" id="{D1156C05-34C6-A219-2028-C29369C331C4}"/>
              </a:ext>
            </a:extLst>
          </p:cNvPr>
          <p:cNvGraphicFramePr>
            <a:graphicFrameLocks noChangeAspect="1"/>
          </p:cNvGraphicFramePr>
          <p:nvPr>
            <p:extLst>
              <p:ext uri="{D42A27DB-BD31-4B8C-83A1-F6EECF244321}">
                <p14:modId xmlns:p14="http://schemas.microsoft.com/office/powerpoint/2010/main" val="3450044337"/>
              </p:ext>
            </p:extLst>
          </p:nvPr>
        </p:nvGraphicFramePr>
        <p:xfrm>
          <a:off x="6410325" y="2714625"/>
          <a:ext cx="5238750" cy="2497138"/>
        </p:xfrm>
        <a:graphic>
          <a:graphicData uri="http://schemas.openxmlformats.org/presentationml/2006/ole">
            <mc:AlternateContent xmlns:mc="http://schemas.openxmlformats.org/markup-compatibility/2006">
              <mc:Choice xmlns:v="urn:schemas-microsoft-com:vml" Requires="v">
                <p:oleObj name="Bitmap Image" r:id="rId2" imgW="11534760" imgH="5915160" progId="PBrush">
                  <p:embed/>
                </p:oleObj>
              </mc:Choice>
              <mc:Fallback>
                <p:oleObj name="Bitmap Image" r:id="rId2" imgW="11534760" imgH="5915160" progId="PBrush">
                  <p:embed/>
                  <p:pic>
                    <p:nvPicPr>
                      <p:cNvPr id="0" name=""/>
                      <p:cNvPicPr/>
                      <p:nvPr/>
                    </p:nvPicPr>
                    <p:blipFill>
                      <a:blip r:embed="rId3"/>
                      <a:stretch>
                        <a:fillRect/>
                      </a:stretch>
                    </p:blipFill>
                    <p:spPr>
                      <a:xfrm>
                        <a:off x="6410325" y="2714625"/>
                        <a:ext cx="5238750" cy="2497138"/>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3D5DB29C-369A-4E8A-A59B-A1BEDE9BE498}"/>
              </a:ext>
            </a:extLst>
          </p:cNvPr>
          <p:cNvGraphicFramePr>
            <a:graphicFrameLocks noChangeAspect="1"/>
          </p:cNvGraphicFramePr>
          <p:nvPr>
            <p:extLst>
              <p:ext uri="{D42A27DB-BD31-4B8C-83A1-F6EECF244321}">
                <p14:modId xmlns:p14="http://schemas.microsoft.com/office/powerpoint/2010/main" val="732325460"/>
              </p:ext>
            </p:extLst>
          </p:nvPr>
        </p:nvGraphicFramePr>
        <p:xfrm>
          <a:off x="695325" y="3175000"/>
          <a:ext cx="4248150" cy="2562225"/>
        </p:xfrm>
        <a:graphic>
          <a:graphicData uri="http://schemas.openxmlformats.org/presentationml/2006/ole">
            <mc:AlternateContent xmlns:mc="http://schemas.openxmlformats.org/markup-compatibility/2006">
              <mc:Choice xmlns:v="urn:schemas-microsoft-com:vml" Requires="v">
                <p:oleObj name="Bitmap Image" r:id="rId4" imgW="4248000" imgH="2562120" progId="PBrush">
                  <p:embed/>
                </p:oleObj>
              </mc:Choice>
              <mc:Fallback>
                <p:oleObj name="Bitmap Image" r:id="rId4" imgW="4248000" imgH="2562120" progId="PBrush">
                  <p:embed/>
                  <p:pic>
                    <p:nvPicPr>
                      <p:cNvPr id="0" name=""/>
                      <p:cNvPicPr/>
                      <p:nvPr/>
                    </p:nvPicPr>
                    <p:blipFill>
                      <a:blip r:embed="rId5"/>
                      <a:stretch>
                        <a:fillRect/>
                      </a:stretch>
                    </p:blipFill>
                    <p:spPr>
                      <a:xfrm>
                        <a:off x="695325" y="3175000"/>
                        <a:ext cx="4248150" cy="2562225"/>
                      </a:xfrm>
                      <a:prstGeom prst="rect">
                        <a:avLst/>
                      </a:prstGeom>
                    </p:spPr>
                  </p:pic>
                </p:oleObj>
              </mc:Fallback>
            </mc:AlternateContent>
          </a:graphicData>
        </a:graphic>
      </p:graphicFrame>
    </p:spTree>
    <p:extLst>
      <p:ext uri="{BB962C8B-B14F-4D97-AF65-F5344CB8AC3E}">
        <p14:creationId xmlns:p14="http://schemas.microsoft.com/office/powerpoint/2010/main" val="11089832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27864</TotalTime>
  <Words>1475</Words>
  <Application>Microsoft Office PowerPoint</Application>
  <PresentationFormat>Widescreen</PresentationFormat>
  <Paragraphs>234</Paragraphs>
  <Slides>43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43</vt:i4>
      </vt:variant>
    </vt:vector>
  </HeadingPairs>
  <TitlesOfParts>
    <vt:vector size="50" baseType="lpstr">
      <vt:lpstr>Arial</vt:lpstr>
      <vt:lpstr>Calibri</vt:lpstr>
      <vt:lpstr>Calibri Light</vt:lpstr>
      <vt:lpstr>Lato</vt:lpstr>
      <vt:lpstr>Office Theme</vt:lpstr>
      <vt:lpstr>Bitmap Image</vt:lpstr>
      <vt:lpstr>Prism 9</vt:lpstr>
      <vt:lpstr>Floor Meeting Talk Outline</vt:lpstr>
      <vt:lpstr>Outline</vt:lpstr>
      <vt:lpstr>What is Multiplexing? </vt:lpstr>
      <vt:lpstr>Why Multiplex?</vt:lpstr>
      <vt:lpstr>Multiplexing Methods</vt:lpstr>
      <vt:lpstr>Multiplexing Methods</vt:lpstr>
      <vt:lpstr>Pros Cons</vt:lpstr>
      <vt:lpstr>PowerPoint Presentation</vt:lpstr>
      <vt:lpstr>CyCIF Issues</vt:lpstr>
      <vt:lpstr>Microscope Requirements</vt:lpstr>
      <vt:lpstr>Camera</vt:lpstr>
      <vt:lpstr>Invisi-Slip System</vt:lpstr>
      <vt:lpstr>File Format</vt:lpstr>
      <vt:lpstr>FreeCAD Mode</vt:lpstr>
      <vt:lpstr>Completed Microfluidic Device</vt:lpstr>
      <vt:lpstr>CAD Designing Chamber</vt:lpstr>
      <vt:lpstr>Parametric Modeling</vt:lpstr>
      <vt:lpstr>3D Printing Technology</vt:lpstr>
      <vt:lpstr>3D Printed Chamber (FFF)</vt:lpstr>
      <vt:lpstr>Stage</vt:lpstr>
      <vt:lpstr>Fluidic System</vt:lpstr>
      <vt:lpstr>PowerPoint Presentation</vt:lpstr>
      <vt:lpstr>PowerPoint Presentation</vt:lpstr>
      <vt:lpstr>Reflection Issue</vt:lpstr>
      <vt:lpstr>PowerPoint Presentation</vt:lpstr>
      <vt:lpstr>PowerPoint Presentation</vt:lpstr>
      <vt:lpstr>Auto Exposure vs Auto Focus: Chicken and Egg Problem</vt:lpstr>
      <vt:lpstr>Solution</vt:lpstr>
      <vt:lpstr>Solution</vt:lpstr>
      <vt:lpstr>Solution</vt:lpstr>
      <vt:lpstr>Solution</vt:lpstr>
      <vt:lpstr>Solution</vt:lpstr>
      <vt:lpstr>PowerPoint Presentation</vt:lpstr>
      <vt:lpstr>Bleaching Alexa 647</vt:lpstr>
      <vt:lpstr>Second Order Decay Graph Alexa 488</vt:lpstr>
      <vt:lpstr>mCPBA Advantages</vt:lpstr>
      <vt:lpstr>Tau Chart</vt:lpstr>
      <vt:lpstr>Staining Video over Time</vt:lpstr>
      <vt:lpstr>Time Lapse Int Graph</vt:lpstr>
      <vt:lpstr>Antibody Evaluation Imaging?</vt:lpstr>
      <vt:lpstr>PowerPoint Presentation</vt:lpstr>
      <vt:lpstr>What to do with Images</vt:lpstr>
      <vt:lpstr>Future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Floor Meeting Talk Outline</dc:title>
  <dc:creator>md.anderson03@gmail.com</dc:creator>
  <cp:lastModifiedBy>michael anderson</cp:lastModifiedBy>
  <cp:revision>27</cp:revision>
  <dcterms:created xsi:type="dcterms:W3CDTF">2022-12-19T15:23:17Z</dcterms:created>
  <dcterms:modified xsi:type="dcterms:W3CDTF">2023-01-11T01:10:59Z</dcterms:modified>
</cp:coreProperties>
</file>